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79" r:id="rId3"/>
    <p:sldId id="480" r:id="rId4"/>
    <p:sldId id="487" r:id="rId5"/>
    <p:sldId id="481" r:id="rId6"/>
    <p:sldId id="482" r:id="rId7"/>
    <p:sldId id="483" r:id="rId8"/>
    <p:sldId id="488" r:id="rId9"/>
    <p:sldId id="485" r:id="rId10"/>
    <p:sldId id="490" r:id="rId11"/>
    <p:sldId id="489" r:id="rId12"/>
    <p:sldId id="491" r:id="rId13"/>
    <p:sldId id="49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39" autoAdjust="0"/>
    <p:restoredTop sz="69643"/>
  </p:normalViewPr>
  <p:slideViewPr>
    <p:cSldViewPr snapToGrid="0">
      <p:cViewPr varScale="1">
        <p:scale>
          <a:sx n="78" d="100"/>
          <a:sy n="78" d="100"/>
        </p:scale>
        <p:origin x="1352" y="192"/>
      </p:cViewPr>
      <p:guideLst/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D20AD-B75D-4219-B927-B5753464AEC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F28126-8CE9-4104-A4E3-A3E02B75240F}">
      <dgm:prSet custT="1"/>
      <dgm:spPr/>
      <dgm:t>
        <a:bodyPr/>
        <a:lstStyle/>
        <a:p>
          <a:r>
            <a:rPr lang="en-US" sz="2400" b="1" dirty="0"/>
            <a:t>Sales of assets, building resources, staffing, flexible working arrangements and patterns.</a:t>
          </a:r>
        </a:p>
      </dgm:t>
    </dgm:pt>
    <dgm:pt modelId="{3E0705B8-5F06-4D15-BA26-554F13B4574A}" type="parTrans" cxnId="{B8CE7F70-0030-4A69-BF2C-AFEC1718ABB2}">
      <dgm:prSet/>
      <dgm:spPr/>
      <dgm:t>
        <a:bodyPr/>
        <a:lstStyle/>
        <a:p>
          <a:endParaRPr lang="en-US"/>
        </a:p>
      </dgm:t>
    </dgm:pt>
    <dgm:pt modelId="{9724DA05-A7D5-45DA-86FE-CA76D119132F}" type="sibTrans" cxnId="{B8CE7F70-0030-4A69-BF2C-AFEC1718ABB2}">
      <dgm:prSet/>
      <dgm:spPr/>
      <dgm:t>
        <a:bodyPr/>
        <a:lstStyle/>
        <a:p>
          <a:endParaRPr lang="en-US"/>
        </a:p>
      </dgm:t>
    </dgm:pt>
    <dgm:pt modelId="{B71D8059-0B6B-4576-8A8A-D301B3872FA2}">
      <dgm:prSet custT="1"/>
      <dgm:spPr/>
      <dgm:t>
        <a:bodyPr/>
        <a:lstStyle/>
        <a:p>
          <a:r>
            <a:rPr lang="en-US" sz="2400" b="1" dirty="0"/>
            <a:t>Increased revenues and service charges for public provision. </a:t>
          </a:r>
          <a:endParaRPr lang="en-US" sz="2400" dirty="0"/>
        </a:p>
      </dgm:t>
    </dgm:pt>
    <dgm:pt modelId="{687DE190-0062-4D11-AE45-6E2894912ABF}" type="parTrans" cxnId="{DB81D52C-6694-41BC-BEEE-B0049D5F0990}">
      <dgm:prSet/>
      <dgm:spPr/>
      <dgm:t>
        <a:bodyPr/>
        <a:lstStyle/>
        <a:p>
          <a:endParaRPr lang="en-US"/>
        </a:p>
      </dgm:t>
    </dgm:pt>
    <dgm:pt modelId="{761931E0-A995-4DB5-B1CB-A56612A2D0AC}" type="sibTrans" cxnId="{DB81D52C-6694-41BC-BEEE-B0049D5F0990}">
      <dgm:prSet/>
      <dgm:spPr/>
      <dgm:t>
        <a:bodyPr/>
        <a:lstStyle/>
        <a:p>
          <a:endParaRPr lang="en-US"/>
        </a:p>
      </dgm:t>
    </dgm:pt>
    <dgm:pt modelId="{12E55C62-4640-481E-968D-E330C49EDA64}" type="pres">
      <dgm:prSet presAssocID="{BDED20AD-B75D-4219-B927-B5753464AEC9}" presName="root" presStyleCnt="0">
        <dgm:presLayoutVars>
          <dgm:dir/>
          <dgm:resizeHandles val="exact"/>
        </dgm:presLayoutVars>
      </dgm:prSet>
      <dgm:spPr/>
    </dgm:pt>
    <dgm:pt modelId="{401A557B-C1BB-41F3-B886-8DDACD460A94}" type="pres">
      <dgm:prSet presAssocID="{FCF28126-8CE9-4104-A4E3-A3E02B75240F}" presName="compNode" presStyleCnt="0"/>
      <dgm:spPr/>
    </dgm:pt>
    <dgm:pt modelId="{29E376CB-E095-4636-8661-86E1AE9C79FA}" type="pres">
      <dgm:prSet presAssocID="{FCF28126-8CE9-4104-A4E3-A3E02B75240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D74E96A5-F1C6-4F88-BCC0-2E47F24A40C4}" type="pres">
      <dgm:prSet presAssocID="{FCF28126-8CE9-4104-A4E3-A3E02B75240F}" presName="spaceRect" presStyleCnt="0"/>
      <dgm:spPr/>
    </dgm:pt>
    <dgm:pt modelId="{85AF291B-EBEE-428C-8502-A3A80400A9DE}" type="pres">
      <dgm:prSet presAssocID="{FCF28126-8CE9-4104-A4E3-A3E02B75240F}" presName="textRect" presStyleLbl="revTx" presStyleIdx="0" presStyleCnt="2">
        <dgm:presLayoutVars>
          <dgm:chMax val="1"/>
          <dgm:chPref val="1"/>
        </dgm:presLayoutVars>
      </dgm:prSet>
      <dgm:spPr/>
    </dgm:pt>
    <dgm:pt modelId="{541B019A-0E9C-4030-B517-53FDF6B89C10}" type="pres">
      <dgm:prSet presAssocID="{9724DA05-A7D5-45DA-86FE-CA76D119132F}" presName="sibTrans" presStyleCnt="0"/>
      <dgm:spPr/>
    </dgm:pt>
    <dgm:pt modelId="{5B10832B-0525-41E0-96B2-128454404BDD}" type="pres">
      <dgm:prSet presAssocID="{B71D8059-0B6B-4576-8A8A-D301B3872FA2}" presName="compNode" presStyleCnt="0"/>
      <dgm:spPr/>
    </dgm:pt>
    <dgm:pt modelId="{5BAC2BCC-4DA3-446D-B573-3EE04FD93E2F}" type="pres">
      <dgm:prSet presAssocID="{B71D8059-0B6B-4576-8A8A-D301B3872FA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A39729C-39D7-4BD0-94B8-250487827D9B}" type="pres">
      <dgm:prSet presAssocID="{B71D8059-0B6B-4576-8A8A-D301B3872FA2}" presName="spaceRect" presStyleCnt="0"/>
      <dgm:spPr/>
    </dgm:pt>
    <dgm:pt modelId="{7C7B01F9-9B9F-4D71-A7C5-4107174AD1FE}" type="pres">
      <dgm:prSet presAssocID="{B71D8059-0B6B-4576-8A8A-D301B3872FA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B81D52C-6694-41BC-BEEE-B0049D5F0990}" srcId="{BDED20AD-B75D-4219-B927-B5753464AEC9}" destId="{B71D8059-0B6B-4576-8A8A-D301B3872FA2}" srcOrd="1" destOrd="0" parTransId="{687DE190-0062-4D11-AE45-6E2894912ABF}" sibTransId="{761931E0-A995-4DB5-B1CB-A56612A2D0AC}"/>
    <dgm:cxn modelId="{9DA4A537-0895-4F95-906D-B80B0E0FD668}" type="presOf" srcId="{BDED20AD-B75D-4219-B927-B5753464AEC9}" destId="{12E55C62-4640-481E-968D-E330C49EDA64}" srcOrd="0" destOrd="0" presId="urn:microsoft.com/office/officeart/2018/2/layout/IconLabelList"/>
    <dgm:cxn modelId="{B8CE7F70-0030-4A69-BF2C-AFEC1718ABB2}" srcId="{BDED20AD-B75D-4219-B927-B5753464AEC9}" destId="{FCF28126-8CE9-4104-A4E3-A3E02B75240F}" srcOrd="0" destOrd="0" parTransId="{3E0705B8-5F06-4D15-BA26-554F13B4574A}" sibTransId="{9724DA05-A7D5-45DA-86FE-CA76D119132F}"/>
    <dgm:cxn modelId="{D490C67F-D63E-4D36-981B-EDE4F01EF026}" type="presOf" srcId="{FCF28126-8CE9-4104-A4E3-A3E02B75240F}" destId="{85AF291B-EBEE-428C-8502-A3A80400A9DE}" srcOrd="0" destOrd="0" presId="urn:microsoft.com/office/officeart/2018/2/layout/IconLabelList"/>
    <dgm:cxn modelId="{FCDE8DD2-ADED-41D9-9859-7D1F5EC6FAF7}" type="presOf" srcId="{B71D8059-0B6B-4576-8A8A-D301B3872FA2}" destId="{7C7B01F9-9B9F-4D71-A7C5-4107174AD1FE}" srcOrd="0" destOrd="0" presId="urn:microsoft.com/office/officeart/2018/2/layout/IconLabelList"/>
    <dgm:cxn modelId="{76064731-CBD4-463F-9746-D80E3C3C2CE5}" type="presParOf" srcId="{12E55C62-4640-481E-968D-E330C49EDA64}" destId="{401A557B-C1BB-41F3-B886-8DDACD460A94}" srcOrd="0" destOrd="0" presId="urn:microsoft.com/office/officeart/2018/2/layout/IconLabelList"/>
    <dgm:cxn modelId="{D280DF29-0717-42DB-90C6-7FE66F4B04B4}" type="presParOf" srcId="{401A557B-C1BB-41F3-B886-8DDACD460A94}" destId="{29E376CB-E095-4636-8661-86E1AE9C79FA}" srcOrd="0" destOrd="0" presId="urn:microsoft.com/office/officeart/2018/2/layout/IconLabelList"/>
    <dgm:cxn modelId="{8011AE17-546F-4AAE-978E-66D087F78A71}" type="presParOf" srcId="{401A557B-C1BB-41F3-B886-8DDACD460A94}" destId="{D74E96A5-F1C6-4F88-BCC0-2E47F24A40C4}" srcOrd="1" destOrd="0" presId="urn:microsoft.com/office/officeart/2018/2/layout/IconLabelList"/>
    <dgm:cxn modelId="{8E1EBE7A-BCF3-424B-B507-4E1AB14BCC98}" type="presParOf" srcId="{401A557B-C1BB-41F3-B886-8DDACD460A94}" destId="{85AF291B-EBEE-428C-8502-A3A80400A9DE}" srcOrd="2" destOrd="0" presId="urn:microsoft.com/office/officeart/2018/2/layout/IconLabelList"/>
    <dgm:cxn modelId="{199324FA-EB31-440A-80C5-7D57CAF42038}" type="presParOf" srcId="{12E55C62-4640-481E-968D-E330C49EDA64}" destId="{541B019A-0E9C-4030-B517-53FDF6B89C10}" srcOrd="1" destOrd="0" presId="urn:microsoft.com/office/officeart/2018/2/layout/IconLabelList"/>
    <dgm:cxn modelId="{C081628A-41CD-4F7E-AC89-B53454682732}" type="presParOf" srcId="{12E55C62-4640-481E-968D-E330C49EDA64}" destId="{5B10832B-0525-41E0-96B2-128454404BDD}" srcOrd="2" destOrd="0" presId="urn:microsoft.com/office/officeart/2018/2/layout/IconLabelList"/>
    <dgm:cxn modelId="{A107FFA1-E5A3-43B4-A1DC-CCA81E8E4647}" type="presParOf" srcId="{5B10832B-0525-41E0-96B2-128454404BDD}" destId="{5BAC2BCC-4DA3-446D-B573-3EE04FD93E2F}" srcOrd="0" destOrd="0" presId="urn:microsoft.com/office/officeart/2018/2/layout/IconLabelList"/>
    <dgm:cxn modelId="{11C537C7-2554-47AB-A09D-F87A80614857}" type="presParOf" srcId="{5B10832B-0525-41E0-96B2-128454404BDD}" destId="{5A39729C-39D7-4BD0-94B8-250487827D9B}" srcOrd="1" destOrd="0" presId="urn:microsoft.com/office/officeart/2018/2/layout/IconLabelList"/>
    <dgm:cxn modelId="{106B0891-6983-420E-8EC6-5439167B363B}" type="presParOf" srcId="{5B10832B-0525-41E0-96B2-128454404BDD}" destId="{7C7B01F9-9B9F-4D71-A7C5-4107174AD1F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D137E9-8DBA-428C-8ACE-659290199E2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95FF54-B054-41C1-9525-BFE37DF5DFF9}">
      <dgm:prSet phldrT="[Text]"/>
      <dgm:spPr/>
      <dgm:t>
        <a:bodyPr/>
        <a:lstStyle/>
        <a:p>
          <a:r>
            <a:rPr lang="en-GB" dirty="0"/>
            <a:t>Service Reconfiguration</a:t>
          </a:r>
        </a:p>
      </dgm:t>
    </dgm:pt>
    <dgm:pt modelId="{F1E56212-CE2A-4F21-8362-21C7773A8896}" type="parTrans" cxnId="{8C71E407-22C3-41C0-9CB8-30D7829B91A8}">
      <dgm:prSet/>
      <dgm:spPr/>
      <dgm:t>
        <a:bodyPr/>
        <a:lstStyle/>
        <a:p>
          <a:endParaRPr lang="en-GB"/>
        </a:p>
      </dgm:t>
    </dgm:pt>
    <dgm:pt modelId="{A2C8A41B-E649-488F-8C77-85CA4522D778}" type="sibTrans" cxnId="{8C71E407-22C3-41C0-9CB8-30D7829B91A8}">
      <dgm:prSet/>
      <dgm:spPr/>
      <dgm:t>
        <a:bodyPr/>
        <a:lstStyle/>
        <a:p>
          <a:endParaRPr lang="en-GB"/>
        </a:p>
      </dgm:t>
    </dgm:pt>
    <dgm:pt modelId="{73DF1631-9CAC-4C30-B914-DA999FCAC8FA}" type="asst">
      <dgm:prSet phldrT="[Text]"/>
      <dgm:spPr/>
      <dgm:t>
        <a:bodyPr/>
        <a:lstStyle/>
        <a:p>
          <a:r>
            <a:rPr lang="en-GB" dirty="0"/>
            <a:t>Strategic Objectives &amp; </a:t>
          </a:r>
        </a:p>
        <a:p>
          <a:r>
            <a:rPr lang="en-GB" dirty="0"/>
            <a:t>Decision-Making Criteria </a:t>
          </a:r>
        </a:p>
      </dgm:t>
    </dgm:pt>
    <dgm:pt modelId="{AF0FA690-FE49-4CB9-A715-7F85F7D772C2}" type="parTrans" cxnId="{DB5C075C-21D7-44C2-A071-FC2AD4FE2EFF}">
      <dgm:prSet/>
      <dgm:spPr/>
      <dgm:t>
        <a:bodyPr/>
        <a:lstStyle/>
        <a:p>
          <a:endParaRPr lang="en-GB"/>
        </a:p>
      </dgm:t>
    </dgm:pt>
    <dgm:pt modelId="{D5A9C4D1-1509-41AB-AA00-8771009598D7}" type="sibTrans" cxnId="{DB5C075C-21D7-44C2-A071-FC2AD4FE2EFF}">
      <dgm:prSet/>
      <dgm:spPr/>
      <dgm:t>
        <a:bodyPr/>
        <a:lstStyle/>
        <a:p>
          <a:endParaRPr lang="en-GB"/>
        </a:p>
      </dgm:t>
    </dgm:pt>
    <dgm:pt modelId="{BB2E1085-7AF7-4549-BBBC-4A720E078196}">
      <dgm:prSet phldrT="[Text]"/>
      <dgm:spPr/>
      <dgm:t>
        <a:bodyPr/>
        <a:lstStyle/>
        <a:p>
          <a:r>
            <a:rPr lang="en-GB" dirty="0"/>
            <a:t>Service Reduction </a:t>
          </a:r>
        </a:p>
        <a:p>
          <a:r>
            <a:rPr lang="en-GB" dirty="0"/>
            <a:t>(Statutory Services, Education,  Health, Social Care Services etc. </a:t>
          </a:r>
        </a:p>
      </dgm:t>
    </dgm:pt>
    <dgm:pt modelId="{B79430E4-34A9-4ADF-9F4C-76F3EF98A744}" type="parTrans" cxnId="{82107B27-1716-425A-A780-FC500289BFD3}">
      <dgm:prSet/>
      <dgm:spPr/>
      <dgm:t>
        <a:bodyPr/>
        <a:lstStyle/>
        <a:p>
          <a:endParaRPr lang="en-GB"/>
        </a:p>
      </dgm:t>
    </dgm:pt>
    <dgm:pt modelId="{CB3AB6A7-6FAF-4ADE-B63D-4B9291DAA4C2}" type="sibTrans" cxnId="{82107B27-1716-425A-A780-FC500289BFD3}">
      <dgm:prSet/>
      <dgm:spPr/>
      <dgm:t>
        <a:bodyPr/>
        <a:lstStyle/>
        <a:p>
          <a:endParaRPr lang="en-GB"/>
        </a:p>
      </dgm:t>
    </dgm:pt>
    <dgm:pt modelId="{94A89933-57BB-4FA0-AA75-BC9AB5A23750}">
      <dgm:prSet phldrT="[Text]"/>
      <dgm:spPr/>
      <dgm:t>
        <a:bodyPr/>
        <a:lstStyle/>
        <a:p>
          <a:r>
            <a:rPr lang="en-GB" dirty="0"/>
            <a:t>Service Withdrawal (Discretionary Services, Youth Services, Health Intervention Schemes, Leisure)</a:t>
          </a:r>
        </a:p>
      </dgm:t>
    </dgm:pt>
    <dgm:pt modelId="{5D6CAF09-AA50-4942-BF06-210C1D41C7CE}" type="parTrans" cxnId="{23DD8AFC-05C0-49AB-BDCF-83C71CFF83C1}">
      <dgm:prSet/>
      <dgm:spPr/>
      <dgm:t>
        <a:bodyPr/>
        <a:lstStyle/>
        <a:p>
          <a:endParaRPr lang="en-GB"/>
        </a:p>
      </dgm:t>
    </dgm:pt>
    <dgm:pt modelId="{F7AD53DC-3365-4EDC-B9EE-C37A7FABDE79}" type="sibTrans" cxnId="{23DD8AFC-05C0-49AB-BDCF-83C71CFF83C1}">
      <dgm:prSet/>
      <dgm:spPr/>
      <dgm:t>
        <a:bodyPr/>
        <a:lstStyle/>
        <a:p>
          <a:endParaRPr lang="en-GB"/>
        </a:p>
      </dgm:t>
    </dgm:pt>
    <dgm:pt modelId="{8C6F3A74-01AC-4C79-88AC-0E66D5F7943A}">
      <dgm:prSet phldrT="[Text]"/>
      <dgm:spPr/>
      <dgm:t>
        <a:bodyPr/>
        <a:lstStyle/>
        <a:p>
          <a:r>
            <a:rPr lang="en-GB" dirty="0"/>
            <a:t>Joined-Up Services</a:t>
          </a:r>
        </a:p>
        <a:p>
          <a:r>
            <a:rPr lang="en-GB" dirty="0"/>
            <a:t>(Discretionary &amp; Statutory Services, Technical Services etc.) </a:t>
          </a:r>
        </a:p>
      </dgm:t>
    </dgm:pt>
    <dgm:pt modelId="{716984CD-1799-46B4-BBE7-D341949CA23A}" type="parTrans" cxnId="{53C8FA82-94AF-4028-99EF-9CB9C9FAB2BE}">
      <dgm:prSet/>
      <dgm:spPr/>
      <dgm:t>
        <a:bodyPr/>
        <a:lstStyle/>
        <a:p>
          <a:endParaRPr lang="en-GB"/>
        </a:p>
      </dgm:t>
    </dgm:pt>
    <dgm:pt modelId="{6CF56805-C068-4F33-B244-A925A1A35BFF}" type="sibTrans" cxnId="{53C8FA82-94AF-4028-99EF-9CB9C9FAB2BE}">
      <dgm:prSet/>
      <dgm:spPr/>
      <dgm:t>
        <a:bodyPr/>
        <a:lstStyle/>
        <a:p>
          <a:endParaRPr lang="en-GB"/>
        </a:p>
      </dgm:t>
    </dgm:pt>
    <dgm:pt modelId="{B917F042-C106-437B-8613-B15223373561}">
      <dgm:prSet/>
      <dgm:spPr/>
      <dgm:t>
        <a:bodyPr/>
        <a:lstStyle/>
        <a:p>
          <a:r>
            <a:rPr lang="en-GB" dirty="0"/>
            <a:t>Service Transfer </a:t>
          </a:r>
        </a:p>
        <a:p>
          <a:r>
            <a:rPr lang="en-GB" dirty="0"/>
            <a:t>(i.e. to the voluntary sector)</a:t>
          </a:r>
        </a:p>
      </dgm:t>
    </dgm:pt>
    <dgm:pt modelId="{D0C9FA3A-BAD6-489D-9DC3-E5891EC77380}" type="parTrans" cxnId="{EAF55CFB-C282-4688-A203-96DB0B1BE0E0}">
      <dgm:prSet/>
      <dgm:spPr/>
      <dgm:t>
        <a:bodyPr/>
        <a:lstStyle/>
        <a:p>
          <a:endParaRPr lang="en-GB"/>
        </a:p>
      </dgm:t>
    </dgm:pt>
    <dgm:pt modelId="{370CF1EA-4856-4E3F-A4A0-A8F7AA268D5B}" type="sibTrans" cxnId="{EAF55CFB-C282-4688-A203-96DB0B1BE0E0}">
      <dgm:prSet/>
      <dgm:spPr/>
      <dgm:t>
        <a:bodyPr/>
        <a:lstStyle/>
        <a:p>
          <a:endParaRPr lang="en-GB"/>
        </a:p>
      </dgm:t>
    </dgm:pt>
    <dgm:pt modelId="{4A85B2C5-65B8-4984-BE23-5DD20BFB428D}">
      <dgm:prSet/>
      <dgm:spPr/>
      <dgm:t>
        <a:bodyPr/>
        <a:lstStyle/>
        <a:p>
          <a:r>
            <a:rPr lang="en-GB" dirty="0"/>
            <a:t>Status Quo </a:t>
          </a:r>
        </a:p>
        <a:p>
          <a:r>
            <a:rPr lang="en-GB" dirty="0"/>
            <a:t>(No Change)</a:t>
          </a:r>
        </a:p>
      </dgm:t>
    </dgm:pt>
    <dgm:pt modelId="{7BE8EFD2-F8A2-43A6-8078-761329B5CED4}" type="parTrans" cxnId="{2E0B6D5C-A908-4AC4-8984-A47BD89F62B8}">
      <dgm:prSet/>
      <dgm:spPr/>
      <dgm:t>
        <a:bodyPr/>
        <a:lstStyle/>
        <a:p>
          <a:endParaRPr lang="en-GB"/>
        </a:p>
      </dgm:t>
    </dgm:pt>
    <dgm:pt modelId="{002C87C9-8905-42F1-BB90-9BDC3FBF56EC}" type="sibTrans" cxnId="{2E0B6D5C-A908-4AC4-8984-A47BD89F62B8}">
      <dgm:prSet/>
      <dgm:spPr/>
      <dgm:t>
        <a:bodyPr/>
        <a:lstStyle/>
        <a:p>
          <a:endParaRPr lang="en-GB"/>
        </a:p>
      </dgm:t>
    </dgm:pt>
    <dgm:pt modelId="{7E14FA0A-B6BC-4AAD-B01B-56EA4701E88B}">
      <dgm:prSet/>
      <dgm:spPr/>
      <dgm:t>
        <a:bodyPr/>
        <a:lstStyle/>
        <a:p>
          <a:r>
            <a:rPr lang="en-GB" dirty="0"/>
            <a:t>Increased Service Provision </a:t>
          </a:r>
        </a:p>
      </dgm:t>
    </dgm:pt>
    <dgm:pt modelId="{6386809A-DA9B-4C4E-BAE3-3EB4BE3393F6}" type="parTrans" cxnId="{D9A011C0-04D0-4A1B-A1CB-B43A99216245}">
      <dgm:prSet/>
      <dgm:spPr/>
      <dgm:t>
        <a:bodyPr/>
        <a:lstStyle/>
        <a:p>
          <a:endParaRPr lang="en-GB"/>
        </a:p>
      </dgm:t>
    </dgm:pt>
    <dgm:pt modelId="{E3AE16CB-8919-469B-B50B-9F65F21304A9}" type="sibTrans" cxnId="{D9A011C0-04D0-4A1B-A1CB-B43A99216245}">
      <dgm:prSet/>
      <dgm:spPr/>
      <dgm:t>
        <a:bodyPr/>
        <a:lstStyle/>
        <a:p>
          <a:endParaRPr lang="en-GB"/>
        </a:p>
      </dgm:t>
    </dgm:pt>
    <dgm:pt modelId="{B9C39C46-1494-4439-88AF-47E4392CF769}" type="pres">
      <dgm:prSet presAssocID="{8CD137E9-8DBA-428C-8ACE-659290199E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35B64C-FDF4-440A-8FB8-4937FD03C6E1}" type="pres">
      <dgm:prSet presAssocID="{8B95FF54-B054-41C1-9525-BFE37DF5DFF9}" presName="hierRoot1" presStyleCnt="0">
        <dgm:presLayoutVars>
          <dgm:hierBranch val="init"/>
        </dgm:presLayoutVars>
      </dgm:prSet>
      <dgm:spPr/>
    </dgm:pt>
    <dgm:pt modelId="{3A18AD39-BD4B-4FC3-B09D-03604D7997BF}" type="pres">
      <dgm:prSet presAssocID="{8B95FF54-B054-41C1-9525-BFE37DF5DFF9}" presName="rootComposite1" presStyleCnt="0"/>
      <dgm:spPr/>
    </dgm:pt>
    <dgm:pt modelId="{7E8869E2-178B-4907-BBBE-C069174827E3}" type="pres">
      <dgm:prSet presAssocID="{8B95FF54-B054-41C1-9525-BFE37DF5DFF9}" presName="rootText1" presStyleLbl="node0" presStyleIdx="0" presStyleCnt="1" custScaleX="75485" custScaleY="27398" custLinFactNeighborX="-1266" custLinFactNeighborY="-66956">
        <dgm:presLayoutVars>
          <dgm:chPref val="3"/>
        </dgm:presLayoutVars>
      </dgm:prSet>
      <dgm:spPr/>
    </dgm:pt>
    <dgm:pt modelId="{C31468D0-4061-4CE6-83E2-AF68DC8A74CB}" type="pres">
      <dgm:prSet presAssocID="{8B95FF54-B054-41C1-9525-BFE37DF5DFF9}" presName="rootConnector1" presStyleLbl="node1" presStyleIdx="0" presStyleCnt="0"/>
      <dgm:spPr/>
    </dgm:pt>
    <dgm:pt modelId="{8EBB0ADF-6E34-4CAF-8036-97B8C724B22A}" type="pres">
      <dgm:prSet presAssocID="{8B95FF54-B054-41C1-9525-BFE37DF5DFF9}" presName="hierChild2" presStyleCnt="0"/>
      <dgm:spPr/>
    </dgm:pt>
    <dgm:pt modelId="{F6987E78-15BC-4616-9AD3-ADD3D71B904D}" type="pres">
      <dgm:prSet presAssocID="{B79430E4-34A9-4ADF-9F4C-76F3EF98A744}" presName="Name37" presStyleLbl="parChTrans1D2" presStyleIdx="0" presStyleCnt="7"/>
      <dgm:spPr/>
    </dgm:pt>
    <dgm:pt modelId="{F3272F65-561E-4D56-BCD1-F5C8A2314BFD}" type="pres">
      <dgm:prSet presAssocID="{BB2E1085-7AF7-4549-BBBC-4A720E078196}" presName="hierRoot2" presStyleCnt="0">
        <dgm:presLayoutVars>
          <dgm:hierBranch val="init"/>
        </dgm:presLayoutVars>
      </dgm:prSet>
      <dgm:spPr/>
    </dgm:pt>
    <dgm:pt modelId="{2702EA99-1870-40D3-921C-DEF91C7C097F}" type="pres">
      <dgm:prSet presAssocID="{BB2E1085-7AF7-4549-BBBC-4A720E078196}" presName="rootComposite" presStyleCnt="0"/>
      <dgm:spPr/>
    </dgm:pt>
    <dgm:pt modelId="{C3B5D300-2B4A-48C0-861B-C06080B317C5}" type="pres">
      <dgm:prSet presAssocID="{BB2E1085-7AF7-4549-BBBC-4A720E078196}" presName="rootText" presStyleLbl="node2" presStyleIdx="0" presStyleCnt="6" custScaleX="59043" custScaleY="123259">
        <dgm:presLayoutVars>
          <dgm:chPref val="3"/>
        </dgm:presLayoutVars>
      </dgm:prSet>
      <dgm:spPr/>
    </dgm:pt>
    <dgm:pt modelId="{81107366-ABEC-4993-9EA1-852541B37257}" type="pres">
      <dgm:prSet presAssocID="{BB2E1085-7AF7-4549-BBBC-4A720E078196}" presName="rootConnector" presStyleLbl="node2" presStyleIdx="0" presStyleCnt="6"/>
      <dgm:spPr/>
    </dgm:pt>
    <dgm:pt modelId="{B7CA6286-A86E-49F2-9C0E-B7E985CD80F5}" type="pres">
      <dgm:prSet presAssocID="{BB2E1085-7AF7-4549-BBBC-4A720E078196}" presName="hierChild4" presStyleCnt="0"/>
      <dgm:spPr/>
    </dgm:pt>
    <dgm:pt modelId="{AD3E1B2E-B3DF-42B9-868E-7A9B04F9C0F5}" type="pres">
      <dgm:prSet presAssocID="{BB2E1085-7AF7-4549-BBBC-4A720E078196}" presName="hierChild5" presStyleCnt="0"/>
      <dgm:spPr/>
    </dgm:pt>
    <dgm:pt modelId="{E9CECE76-8117-4D30-821D-648B3CAAB0CB}" type="pres">
      <dgm:prSet presAssocID="{7BE8EFD2-F8A2-43A6-8078-761329B5CED4}" presName="Name37" presStyleLbl="parChTrans1D2" presStyleIdx="1" presStyleCnt="7"/>
      <dgm:spPr/>
    </dgm:pt>
    <dgm:pt modelId="{DF3C616D-847E-4096-9714-76A97E10A541}" type="pres">
      <dgm:prSet presAssocID="{4A85B2C5-65B8-4984-BE23-5DD20BFB428D}" presName="hierRoot2" presStyleCnt="0">
        <dgm:presLayoutVars>
          <dgm:hierBranch val="init"/>
        </dgm:presLayoutVars>
      </dgm:prSet>
      <dgm:spPr/>
    </dgm:pt>
    <dgm:pt modelId="{A3BBD360-2B94-4BA9-A00A-385ED23DD259}" type="pres">
      <dgm:prSet presAssocID="{4A85B2C5-65B8-4984-BE23-5DD20BFB428D}" presName="rootComposite" presStyleCnt="0"/>
      <dgm:spPr/>
    </dgm:pt>
    <dgm:pt modelId="{9CEAA130-4509-4419-B3CE-B9C771D22B6E}" type="pres">
      <dgm:prSet presAssocID="{4A85B2C5-65B8-4984-BE23-5DD20BFB428D}" presName="rootText" presStyleLbl="node2" presStyleIdx="1" presStyleCnt="6" custScaleX="57543" custScaleY="111387">
        <dgm:presLayoutVars>
          <dgm:chPref val="3"/>
        </dgm:presLayoutVars>
      </dgm:prSet>
      <dgm:spPr/>
    </dgm:pt>
    <dgm:pt modelId="{C9A8DD78-B671-4E80-80D7-C971D71DA875}" type="pres">
      <dgm:prSet presAssocID="{4A85B2C5-65B8-4984-BE23-5DD20BFB428D}" presName="rootConnector" presStyleLbl="node2" presStyleIdx="1" presStyleCnt="6"/>
      <dgm:spPr/>
    </dgm:pt>
    <dgm:pt modelId="{EFA450EE-4EB1-4B83-99E8-3713899B4A2E}" type="pres">
      <dgm:prSet presAssocID="{4A85B2C5-65B8-4984-BE23-5DD20BFB428D}" presName="hierChild4" presStyleCnt="0"/>
      <dgm:spPr/>
    </dgm:pt>
    <dgm:pt modelId="{BEE6A723-0D5B-4E21-86F2-5F5ABF142F67}" type="pres">
      <dgm:prSet presAssocID="{4A85B2C5-65B8-4984-BE23-5DD20BFB428D}" presName="hierChild5" presStyleCnt="0"/>
      <dgm:spPr/>
    </dgm:pt>
    <dgm:pt modelId="{531785BA-B0D5-4629-89A8-06ACEC9F1CCF}" type="pres">
      <dgm:prSet presAssocID="{6386809A-DA9B-4C4E-BAE3-3EB4BE3393F6}" presName="Name37" presStyleLbl="parChTrans1D2" presStyleIdx="2" presStyleCnt="7"/>
      <dgm:spPr/>
    </dgm:pt>
    <dgm:pt modelId="{6093B4A6-ED4B-42BE-BD0C-305DE65D2C57}" type="pres">
      <dgm:prSet presAssocID="{7E14FA0A-B6BC-4AAD-B01B-56EA4701E88B}" presName="hierRoot2" presStyleCnt="0">
        <dgm:presLayoutVars>
          <dgm:hierBranch val="init"/>
        </dgm:presLayoutVars>
      </dgm:prSet>
      <dgm:spPr/>
    </dgm:pt>
    <dgm:pt modelId="{ABFE5A68-8D73-4472-83AB-B48BE411BD11}" type="pres">
      <dgm:prSet presAssocID="{7E14FA0A-B6BC-4AAD-B01B-56EA4701E88B}" presName="rootComposite" presStyleCnt="0"/>
      <dgm:spPr/>
    </dgm:pt>
    <dgm:pt modelId="{A08B4A22-9EAB-4351-BF57-F749F9152D75}" type="pres">
      <dgm:prSet presAssocID="{7E14FA0A-B6BC-4AAD-B01B-56EA4701E88B}" presName="rootText" presStyleLbl="node2" presStyleIdx="2" presStyleCnt="6" custScaleX="47520" custScaleY="142204">
        <dgm:presLayoutVars>
          <dgm:chPref val="3"/>
        </dgm:presLayoutVars>
      </dgm:prSet>
      <dgm:spPr/>
    </dgm:pt>
    <dgm:pt modelId="{8A931D1F-2912-4971-8C3F-07AFECA520AA}" type="pres">
      <dgm:prSet presAssocID="{7E14FA0A-B6BC-4AAD-B01B-56EA4701E88B}" presName="rootConnector" presStyleLbl="node2" presStyleIdx="2" presStyleCnt="6"/>
      <dgm:spPr/>
    </dgm:pt>
    <dgm:pt modelId="{719A9B68-3D90-4C26-90B5-9BF01C4A78D8}" type="pres">
      <dgm:prSet presAssocID="{7E14FA0A-B6BC-4AAD-B01B-56EA4701E88B}" presName="hierChild4" presStyleCnt="0"/>
      <dgm:spPr/>
    </dgm:pt>
    <dgm:pt modelId="{78082BED-5A0B-42D1-882B-5CF45EBCF4D7}" type="pres">
      <dgm:prSet presAssocID="{7E14FA0A-B6BC-4AAD-B01B-56EA4701E88B}" presName="hierChild5" presStyleCnt="0"/>
      <dgm:spPr/>
    </dgm:pt>
    <dgm:pt modelId="{A6500B8C-2672-4104-A074-4798A191C10F}" type="pres">
      <dgm:prSet presAssocID="{5D6CAF09-AA50-4942-BF06-210C1D41C7CE}" presName="Name37" presStyleLbl="parChTrans1D2" presStyleIdx="3" presStyleCnt="7"/>
      <dgm:spPr/>
    </dgm:pt>
    <dgm:pt modelId="{930B9C2B-ACD5-4781-ADB1-50528CE8F67D}" type="pres">
      <dgm:prSet presAssocID="{94A89933-57BB-4FA0-AA75-BC9AB5A23750}" presName="hierRoot2" presStyleCnt="0">
        <dgm:presLayoutVars>
          <dgm:hierBranch val="init"/>
        </dgm:presLayoutVars>
      </dgm:prSet>
      <dgm:spPr/>
    </dgm:pt>
    <dgm:pt modelId="{E306B423-CEF2-41BE-B016-9D11D25F1A06}" type="pres">
      <dgm:prSet presAssocID="{94A89933-57BB-4FA0-AA75-BC9AB5A23750}" presName="rootComposite" presStyleCnt="0"/>
      <dgm:spPr/>
    </dgm:pt>
    <dgm:pt modelId="{E0348660-50EF-4FF5-9676-E3074CD387B9}" type="pres">
      <dgm:prSet presAssocID="{94A89933-57BB-4FA0-AA75-BC9AB5A23750}" presName="rootText" presStyleLbl="node2" presStyleIdx="3" presStyleCnt="6" custScaleX="49378" custScaleY="183872">
        <dgm:presLayoutVars>
          <dgm:chPref val="3"/>
        </dgm:presLayoutVars>
      </dgm:prSet>
      <dgm:spPr/>
    </dgm:pt>
    <dgm:pt modelId="{F434AE54-E9B2-483B-A77A-059887B312E6}" type="pres">
      <dgm:prSet presAssocID="{94A89933-57BB-4FA0-AA75-BC9AB5A23750}" presName="rootConnector" presStyleLbl="node2" presStyleIdx="3" presStyleCnt="6"/>
      <dgm:spPr/>
    </dgm:pt>
    <dgm:pt modelId="{2AE8C30A-9599-41E4-A260-2D0D81EAE215}" type="pres">
      <dgm:prSet presAssocID="{94A89933-57BB-4FA0-AA75-BC9AB5A23750}" presName="hierChild4" presStyleCnt="0"/>
      <dgm:spPr/>
    </dgm:pt>
    <dgm:pt modelId="{B9F3D589-2724-4EEB-BFC9-793013397788}" type="pres">
      <dgm:prSet presAssocID="{94A89933-57BB-4FA0-AA75-BC9AB5A23750}" presName="hierChild5" presStyleCnt="0"/>
      <dgm:spPr/>
    </dgm:pt>
    <dgm:pt modelId="{D64D1837-F718-40DF-A459-E9893CB4A7BC}" type="pres">
      <dgm:prSet presAssocID="{D0C9FA3A-BAD6-489D-9DC3-E5891EC77380}" presName="Name37" presStyleLbl="parChTrans1D2" presStyleIdx="4" presStyleCnt="7"/>
      <dgm:spPr/>
    </dgm:pt>
    <dgm:pt modelId="{6072C80D-A345-44B4-AB7D-B1C6BDBBBD76}" type="pres">
      <dgm:prSet presAssocID="{B917F042-C106-437B-8613-B15223373561}" presName="hierRoot2" presStyleCnt="0">
        <dgm:presLayoutVars>
          <dgm:hierBranch val="init"/>
        </dgm:presLayoutVars>
      </dgm:prSet>
      <dgm:spPr/>
    </dgm:pt>
    <dgm:pt modelId="{4AC1D9C7-03C1-42CC-95D1-5C6EC0BDC4EA}" type="pres">
      <dgm:prSet presAssocID="{B917F042-C106-437B-8613-B15223373561}" presName="rootComposite" presStyleCnt="0"/>
      <dgm:spPr/>
    </dgm:pt>
    <dgm:pt modelId="{A183C7A1-6C49-4692-A6C5-09B85153D9D8}" type="pres">
      <dgm:prSet presAssocID="{B917F042-C106-437B-8613-B15223373561}" presName="rootText" presStyleLbl="node2" presStyleIdx="4" presStyleCnt="6" custScaleX="54474" custScaleY="137889" custLinFactNeighborX="639" custLinFactNeighborY="7231">
        <dgm:presLayoutVars>
          <dgm:chPref val="3"/>
        </dgm:presLayoutVars>
      </dgm:prSet>
      <dgm:spPr/>
    </dgm:pt>
    <dgm:pt modelId="{35937951-890D-4324-8FBA-6F11A393DB0E}" type="pres">
      <dgm:prSet presAssocID="{B917F042-C106-437B-8613-B15223373561}" presName="rootConnector" presStyleLbl="node2" presStyleIdx="4" presStyleCnt="6"/>
      <dgm:spPr/>
    </dgm:pt>
    <dgm:pt modelId="{F54A2FDE-B124-4035-AB2D-FD463B0907CC}" type="pres">
      <dgm:prSet presAssocID="{B917F042-C106-437B-8613-B15223373561}" presName="hierChild4" presStyleCnt="0"/>
      <dgm:spPr/>
    </dgm:pt>
    <dgm:pt modelId="{4669A36D-9AEC-4190-AF96-48CFFA57C77A}" type="pres">
      <dgm:prSet presAssocID="{B917F042-C106-437B-8613-B15223373561}" presName="hierChild5" presStyleCnt="0"/>
      <dgm:spPr/>
    </dgm:pt>
    <dgm:pt modelId="{EA14D29E-468A-4E70-A3C8-A1EE041FA692}" type="pres">
      <dgm:prSet presAssocID="{716984CD-1799-46B4-BBE7-D341949CA23A}" presName="Name37" presStyleLbl="parChTrans1D2" presStyleIdx="5" presStyleCnt="7"/>
      <dgm:spPr/>
    </dgm:pt>
    <dgm:pt modelId="{F507D5D5-724D-44C1-B637-D181AB5D7B5B}" type="pres">
      <dgm:prSet presAssocID="{8C6F3A74-01AC-4C79-88AC-0E66D5F7943A}" presName="hierRoot2" presStyleCnt="0">
        <dgm:presLayoutVars>
          <dgm:hierBranch val="init"/>
        </dgm:presLayoutVars>
      </dgm:prSet>
      <dgm:spPr/>
    </dgm:pt>
    <dgm:pt modelId="{2008F17A-8BDC-47A6-A814-5D2ACF27BB4F}" type="pres">
      <dgm:prSet presAssocID="{8C6F3A74-01AC-4C79-88AC-0E66D5F7943A}" presName="rootComposite" presStyleCnt="0"/>
      <dgm:spPr/>
    </dgm:pt>
    <dgm:pt modelId="{BE44E7A5-F066-45AA-816F-3915D6A8E9ED}" type="pres">
      <dgm:prSet presAssocID="{8C6F3A74-01AC-4C79-88AC-0E66D5F7943A}" presName="rootText" presStyleLbl="node2" presStyleIdx="5" presStyleCnt="6" custScaleX="62985" custScaleY="122303">
        <dgm:presLayoutVars>
          <dgm:chPref val="3"/>
        </dgm:presLayoutVars>
      </dgm:prSet>
      <dgm:spPr/>
    </dgm:pt>
    <dgm:pt modelId="{2F27761E-EA9D-4CC1-9D22-984435FCEDF2}" type="pres">
      <dgm:prSet presAssocID="{8C6F3A74-01AC-4C79-88AC-0E66D5F7943A}" presName="rootConnector" presStyleLbl="node2" presStyleIdx="5" presStyleCnt="6"/>
      <dgm:spPr/>
    </dgm:pt>
    <dgm:pt modelId="{2DAAE77D-21B8-415A-A0AA-F842EFAC0F0A}" type="pres">
      <dgm:prSet presAssocID="{8C6F3A74-01AC-4C79-88AC-0E66D5F7943A}" presName="hierChild4" presStyleCnt="0"/>
      <dgm:spPr/>
    </dgm:pt>
    <dgm:pt modelId="{E2E7F772-328E-4D53-9BE2-D62B81DA8407}" type="pres">
      <dgm:prSet presAssocID="{8C6F3A74-01AC-4C79-88AC-0E66D5F7943A}" presName="hierChild5" presStyleCnt="0"/>
      <dgm:spPr/>
    </dgm:pt>
    <dgm:pt modelId="{17FAE9F8-BDDD-474C-88DE-FE2124DBC456}" type="pres">
      <dgm:prSet presAssocID="{8B95FF54-B054-41C1-9525-BFE37DF5DFF9}" presName="hierChild3" presStyleCnt="0"/>
      <dgm:spPr/>
    </dgm:pt>
    <dgm:pt modelId="{AEAFC4BC-3B57-4B48-B041-9732C936BB4D}" type="pres">
      <dgm:prSet presAssocID="{AF0FA690-FE49-4CB9-A715-7F85F7D772C2}" presName="Name111" presStyleLbl="parChTrans1D2" presStyleIdx="6" presStyleCnt="7"/>
      <dgm:spPr/>
    </dgm:pt>
    <dgm:pt modelId="{88185552-F6FF-4E3F-AA15-E092A59BB483}" type="pres">
      <dgm:prSet presAssocID="{73DF1631-9CAC-4C30-B914-DA999FCAC8FA}" presName="hierRoot3" presStyleCnt="0">
        <dgm:presLayoutVars>
          <dgm:hierBranch val="init"/>
        </dgm:presLayoutVars>
      </dgm:prSet>
      <dgm:spPr/>
    </dgm:pt>
    <dgm:pt modelId="{EAAD10E5-E883-402F-B4FF-433BAB408DEE}" type="pres">
      <dgm:prSet presAssocID="{73DF1631-9CAC-4C30-B914-DA999FCAC8FA}" presName="rootComposite3" presStyleCnt="0"/>
      <dgm:spPr/>
    </dgm:pt>
    <dgm:pt modelId="{2334C19F-C8D6-44E8-89EB-8582CC1CCC62}" type="pres">
      <dgm:prSet presAssocID="{73DF1631-9CAC-4C30-B914-DA999FCAC8FA}" presName="rootText3" presStyleLbl="asst1" presStyleIdx="0" presStyleCnt="1" custScaleX="72757" custScaleY="80734" custLinFactNeighborX="1788" custLinFactNeighborY="-32601">
        <dgm:presLayoutVars>
          <dgm:chPref val="3"/>
        </dgm:presLayoutVars>
      </dgm:prSet>
      <dgm:spPr/>
    </dgm:pt>
    <dgm:pt modelId="{02064735-FBC1-480E-BCDF-D7CE89B46178}" type="pres">
      <dgm:prSet presAssocID="{73DF1631-9CAC-4C30-B914-DA999FCAC8FA}" presName="rootConnector3" presStyleLbl="asst1" presStyleIdx="0" presStyleCnt="1"/>
      <dgm:spPr/>
    </dgm:pt>
    <dgm:pt modelId="{77486A1B-EFA3-4870-9C51-C677E2F6FB66}" type="pres">
      <dgm:prSet presAssocID="{73DF1631-9CAC-4C30-B914-DA999FCAC8FA}" presName="hierChild6" presStyleCnt="0"/>
      <dgm:spPr/>
    </dgm:pt>
    <dgm:pt modelId="{EB0BF5F4-874E-4391-BA99-50764025B255}" type="pres">
      <dgm:prSet presAssocID="{73DF1631-9CAC-4C30-B914-DA999FCAC8FA}" presName="hierChild7" presStyleCnt="0"/>
      <dgm:spPr/>
    </dgm:pt>
  </dgm:ptLst>
  <dgm:cxnLst>
    <dgm:cxn modelId="{5C817F01-1AB9-49B7-A13F-5B0BFD6F0796}" type="presOf" srcId="{BB2E1085-7AF7-4549-BBBC-4A720E078196}" destId="{81107366-ABEC-4993-9EA1-852541B37257}" srcOrd="1" destOrd="0" presId="urn:microsoft.com/office/officeart/2005/8/layout/orgChart1"/>
    <dgm:cxn modelId="{8C71E407-22C3-41C0-9CB8-30D7829B91A8}" srcId="{8CD137E9-8DBA-428C-8ACE-659290199E21}" destId="{8B95FF54-B054-41C1-9525-BFE37DF5DFF9}" srcOrd="0" destOrd="0" parTransId="{F1E56212-CE2A-4F21-8362-21C7773A8896}" sibTransId="{A2C8A41B-E649-488F-8C77-85CA4522D778}"/>
    <dgm:cxn modelId="{A7DCF310-688F-4F99-BC46-E7E63036038B}" type="presOf" srcId="{8C6F3A74-01AC-4C79-88AC-0E66D5F7943A}" destId="{BE44E7A5-F066-45AA-816F-3915D6A8E9ED}" srcOrd="0" destOrd="0" presId="urn:microsoft.com/office/officeart/2005/8/layout/orgChart1"/>
    <dgm:cxn modelId="{E0E9951E-8F77-4E6D-BECE-530298070DC7}" type="presOf" srcId="{8B95FF54-B054-41C1-9525-BFE37DF5DFF9}" destId="{7E8869E2-178B-4907-BBBE-C069174827E3}" srcOrd="0" destOrd="0" presId="urn:microsoft.com/office/officeart/2005/8/layout/orgChart1"/>
    <dgm:cxn modelId="{EFA14A26-FD86-4E80-A81C-5F2DDC2D196C}" type="presOf" srcId="{8B95FF54-B054-41C1-9525-BFE37DF5DFF9}" destId="{C31468D0-4061-4CE6-83E2-AF68DC8A74CB}" srcOrd="1" destOrd="0" presId="urn:microsoft.com/office/officeart/2005/8/layout/orgChart1"/>
    <dgm:cxn modelId="{82107B27-1716-425A-A780-FC500289BFD3}" srcId="{8B95FF54-B054-41C1-9525-BFE37DF5DFF9}" destId="{BB2E1085-7AF7-4549-BBBC-4A720E078196}" srcOrd="1" destOrd="0" parTransId="{B79430E4-34A9-4ADF-9F4C-76F3EF98A744}" sibTransId="{CB3AB6A7-6FAF-4ADE-B63D-4B9291DAA4C2}"/>
    <dgm:cxn modelId="{ADC1B931-799F-405C-8940-CEFE0EBC0627}" type="presOf" srcId="{73DF1631-9CAC-4C30-B914-DA999FCAC8FA}" destId="{02064735-FBC1-480E-BCDF-D7CE89B46178}" srcOrd="1" destOrd="0" presId="urn:microsoft.com/office/officeart/2005/8/layout/orgChart1"/>
    <dgm:cxn modelId="{9DEF6C37-4F13-4EF0-9D58-3A305421926B}" type="presOf" srcId="{8CD137E9-8DBA-428C-8ACE-659290199E21}" destId="{B9C39C46-1494-4439-88AF-47E4392CF769}" srcOrd="0" destOrd="0" presId="urn:microsoft.com/office/officeart/2005/8/layout/orgChart1"/>
    <dgm:cxn modelId="{891B7B3E-353B-443A-AB15-0D3F85746311}" type="presOf" srcId="{B917F042-C106-437B-8613-B15223373561}" destId="{A183C7A1-6C49-4692-A6C5-09B85153D9D8}" srcOrd="0" destOrd="0" presId="urn:microsoft.com/office/officeart/2005/8/layout/orgChart1"/>
    <dgm:cxn modelId="{9A269B43-4A05-47F4-9D6F-F63730A0DF55}" type="presOf" srcId="{7BE8EFD2-F8A2-43A6-8078-761329B5CED4}" destId="{E9CECE76-8117-4D30-821D-648B3CAAB0CB}" srcOrd="0" destOrd="0" presId="urn:microsoft.com/office/officeart/2005/8/layout/orgChart1"/>
    <dgm:cxn modelId="{990D614C-6176-4AFF-8795-24A5BB3DE0FB}" type="presOf" srcId="{716984CD-1799-46B4-BBE7-D341949CA23A}" destId="{EA14D29E-468A-4E70-A3C8-A1EE041FA692}" srcOrd="0" destOrd="0" presId="urn:microsoft.com/office/officeart/2005/8/layout/orgChart1"/>
    <dgm:cxn modelId="{EBF0614C-57AA-4514-B202-ECA278F17815}" type="presOf" srcId="{73DF1631-9CAC-4C30-B914-DA999FCAC8FA}" destId="{2334C19F-C8D6-44E8-89EB-8582CC1CCC62}" srcOrd="0" destOrd="0" presId="urn:microsoft.com/office/officeart/2005/8/layout/orgChart1"/>
    <dgm:cxn modelId="{DB5C075C-21D7-44C2-A071-FC2AD4FE2EFF}" srcId="{8B95FF54-B054-41C1-9525-BFE37DF5DFF9}" destId="{73DF1631-9CAC-4C30-B914-DA999FCAC8FA}" srcOrd="0" destOrd="0" parTransId="{AF0FA690-FE49-4CB9-A715-7F85F7D772C2}" sibTransId="{D5A9C4D1-1509-41AB-AA00-8771009598D7}"/>
    <dgm:cxn modelId="{2E0B6D5C-A908-4AC4-8984-A47BD89F62B8}" srcId="{8B95FF54-B054-41C1-9525-BFE37DF5DFF9}" destId="{4A85B2C5-65B8-4984-BE23-5DD20BFB428D}" srcOrd="2" destOrd="0" parTransId="{7BE8EFD2-F8A2-43A6-8078-761329B5CED4}" sibTransId="{002C87C9-8905-42F1-BB90-9BDC3FBF56EC}"/>
    <dgm:cxn modelId="{7F64BB64-12A0-4FA8-ABE2-D8B862DA894D}" type="presOf" srcId="{94A89933-57BB-4FA0-AA75-BC9AB5A23750}" destId="{E0348660-50EF-4FF5-9676-E3074CD387B9}" srcOrd="0" destOrd="0" presId="urn:microsoft.com/office/officeart/2005/8/layout/orgChart1"/>
    <dgm:cxn modelId="{3207AD69-4B0E-41AE-A7F7-542909C1A1EF}" type="presOf" srcId="{4A85B2C5-65B8-4984-BE23-5DD20BFB428D}" destId="{C9A8DD78-B671-4E80-80D7-C971D71DA875}" srcOrd="1" destOrd="0" presId="urn:microsoft.com/office/officeart/2005/8/layout/orgChart1"/>
    <dgm:cxn modelId="{9DD2886F-AF99-41C3-AAA5-5B6E9970CB4E}" type="presOf" srcId="{7E14FA0A-B6BC-4AAD-B01B-56EA4701E88B}" destId="{A08B4A22-9EAB-4351-BF57-F749F9152D75}" srcOrd="0" destOrd="0" presId="urn:microsoft.com/office/officeart/2005/8/layout/orgChart1"/>
    <dgm:cxn modelId="{CD05097C-4314-4E4A-A029-53D2CB7AA646}" type="presOf" srcId="{8C6F3A74-01AC-4C79-88AC-0E66D5F7943A}" destId="{2F27761E-EA9D-4CC1-9D22-984435FCEDF2}" srcOrd="1" destOrd="0" presId="urn:microsoft.com/office/officeart/2005/8/layout/orgChart1"/>
    <dgm:cxn modelId="{9B1BF37E-CD4F-4940-AE99-F90545BE14F6}" type="presOf" srcId="{7E14FA0A-B6BC-4AAD-B01B-56EA4701E88B}" destId="{8A931D1F-2912-4971-8C3F-07AFECA520AA}" srcOrd="1" destOrd="0" presId="urn:microsoft.com/office/officeart/2005/8/layout/orgChart1"/>
    <dgm:cxn modelId="{53C8FA82-94AF-4028-99EF-9CB9C9FAB2BE}" srcId="{8B95FF54-B054-41C1-9525-BFE37DF5DFF9}" destId="{8C6F3A74-01AC-4C79-88AC-0E66D5F7943A}" srcOrd="6" destOrd="0" parTransId="{716984CD-1799-46B4-BBE7-D341949CA23A}" sibTransId="{6CF56805-C068-4F33-B244-A925A1A35BFF}"/>
    <dgm:cxn modelId="{B7A7328E-272E-4A9C-A473-2ED5ED07C2BB}" type="presOf" srcId="{B917F042-C106-437B-8613-B15223373561}" destId="{35937951-890D-4324-8FBA-6F11A393DB0E}" srcOrd="1" destOrd="0" presId="urn:microsoft.com/office/officeart/2005/8/layout/orgChart1"/>
    <dgm:cxn modelId="{40AB6D9B-5C57-4CC4-B09A-0BD577547046}" type="presOf" srcId="{AF0FA690-FE49-4CB9-A715-7F85F7D772C2}" destId="{AEAFC4BC-3B57-4B48-B041-9732C936BB4D}" srcOrd="0" destOrd="0" presId="urn:microsoft.com/office/officeart/2005/8/layout/orgChart1"/>
    <dgm:cxn modelId="{44D0C19F-90E8-4774-841F-C3D38EC87926}" type="presOf" srcId="{4A85B2C5-65B8-4984-BE23-5DD20BFB428D}" destId="{9CEAA130-4509-4419-B3CE-B9C771D22B6E}" srcOrd="0" destOrd="0" presId="urn:microsoft.com/office/officeart/2005/8/layout/orgChart1"/>
    <dgm:cxn modelId="{C57A94A1-ACEB-4C11-8A8F-B2E614A19ADE}" type="presOf" srcId="{94A89933-57BB-4FA0-AA75-BC9AB5A23750}" destId="{F434AE54-E9B2-483B-A77A-059887B312E6}" srcOrd="1" destOrd="0" presId="urn:microsoft.com/office/officeart/2005/8/layout/orgChart1"/>
    <dgm:cxn modelId="{050402B1-A622-482E-B09F-75712931A374}" type="presOf" srcId="{D0C9FA3A-BAD6-489D-9DC3-E5891EC77380}" destId="{D64D1837-F718-40DF-A459-E9893CB4A7BC}" srcOrd="0" destOrd="0" presId="urn:microsoft.com/office/officeart/2005/8/layout/orgChart1"/>
    <dgm:cxn modelId="{8304CCB6-2F82-491C-89D4-DD2454254709}" type="presOf" srcId="{B79430E4-34A9-4ADF-9F4C-76F3EF98A744}" destId="{F6987E78-15BC-4616-9AD3-ADD3D71B904D}" srcOrd="0" destOrd="0" presId="urn:microsoft.com/office/officeart/2005/8/layout/orgChart1"/>
    <dgm:cxn modelId="{D9A011C0-04D0-4A1B-A1CB-B43A99216245}" srcId="{8B95FF54-B054-41C1-9525-BFE37DF5DFF9}" destId="{7E14FA0A-B6BC-4AAD-B01B-56EA4701E88B}" srcOrd="3" destOrd="0" parTransId="{6386809A-DA9B-4C4E-BAE3-3EB4BE3393F6}" sibTransId="{E3AE16CB-8919-469B-B50B-9F65F21304A9}"/>
    <dgm:cxn modelId="{2414A0CD-413D-4F41-A749-9DCDB01A10A3}" type="presOf" srcId="{5D6CAF09-AA50-4942-BF06-210C1D41C7CE}" destId="{A6500B8C-2672-4104-A074-4798A191C10F}" srcOrd="0" destOrd="0" presId="urn:microsoft.com/office/officeart/2005/8/layout/orgChart1"/>
    <dgm:cxn modelId="{98B4D6D3-FA5C-4F5A-AF79-0167F300C337}" type="presOf" srcId="{6386809A-DA9B-4C4E-BAE3-3EB4BE3393F6}" destId="{531785BA-B0D5-4629-89A8-06ACEC9F1CCF}" srcOrd="0" destOrd="0" presId="urn:microsoft.com/office/officeart/2005/8/layout/orgChart1"/>
    <dgm:cxn modelId="{9DFD83E1-CFF8-4343-834F-A1A949FA6E55}" type="presOf" srcId="{BB2E1085-7AF7-4549-BBBC-4A720E078196}" destId="{C3B5D300-2B4A-48C0-861B-C06080B317C5}" srcOrd="0" destOrd="0" presId="urn:microsoft.com/office/officeart/2005/8/layout/orgChart1"/>
    <dgm:cxn modelId="{EAF55CFB-C282-4688-A203-96DB0B1BE0E0}" srcId="{8B95FF54-B054-41C1-9525-BFE37DF5DFF9}" destId="{B917F042-C106-437B-8613-B15223373561}" srcOrd="5" destOrd="0" parTransId="{D0C9FA3A-BAD6-489D-9DC3-E5891EC77380}" sibTransId="{370CF1EA-4856-4E3F-A4A0-A8F7AA268D5B}"/>
    <dgm:cxn modelId="{23DD8AFC-05C0-49AB-BDCF-83C71CFF83C1}" srcId="{8B95FF54-B054-41C1-9525-BFE37DF5DFF9}" destId="{94A89933-57BB-4FA0-AA75-BC9AB5A23750}" srcOrd="4" destOrd="0" parTransId="{5D6CAF09-AA50-4942-BF06-210C1D41C7CE}" sibTransId="{F7AD53DC-3365-4EDC-B9EE-C37A7FABDE79}"/>
    <dgm:cxn modelId="{C634E0A5-2391-4E39-AFE3-23DC38F4931C}" type="presParOf" srcId="{B9C39C46-1494-4439-88AF-47E4392CF769}" destId="{6935B64C-FDF4-440A-8FB8-4937FD03C6E1}" srcOrd="0" destOrd="0" presId="urn:microsoft.com/office/officeart/2005/8/layout/orgChart1"/>
    <dgm:cxn modelId="{9D66DBE1-2CC9-4D61-850A-F43BA8E448B4}" type="presParOf" srcId="{6935B64C-FDF4-440A-8FB8-4937FD03C6E1}" destId="{3A18AD39-BD4B-4FC3-B09D-03604D7997BF}" srcOrd="0" destOrd="0" presId="urn:microsoft.com/office/officeart/2005/8/layout/orgChart1"/>
    <dgm:cxn modelId="{9D6A42E7-BD52-48C9-9DAF-59E709E02DD0}" type="presParOf" srcId="{3A18AD39-BD4B-4FC3-B09D-03604D7997BF}" destId="{7E8869E2-178B-4907-BBBE-C069174827E3}" srcOrd="0" destOrd="0" presId="urn:microsoft.com/office/officeart/2005/8/layout/orgChart1"/>
    <dgm:cxn modelId="{231B2FCE-E9BE-4757-AD98-A06F00D41806}" type="presParOf" srcId="{3A18AD39-BD4B-4FC3-B09D-03604D7997BF}" destId="{C31468D0-4061-4CE6-83E2-AF68DC8A74CB}" srcOrd="1" destOrd="0" presId="urn:microsoft.com/office/officeart/2005/8/layout/orgChart1"/>
    <dgm:cxn modelId="{F160116C-A046-4D5A-AA96-47A090BC2066}" type="presParOf" srcId="{6935B64C-FDF4-440A-8FB8-4937FD03C6E1}" destId="{8EBB0ADF-6E34-4CAF-8036-97B8C724B22A}" srcOrd="1" destOrd="0" presId="urn:microsoft.com/office/officeart/2005/8/layout/orgChart1"/>
    <dgm:cxn modelId="{B7517153-3A06-4A28-8FE1-F6C47F9902B8}" type="presParOf" srcId="{8EBB0ADF-6E34-4CAF-8036-97B8C724B22A}" destId="{F6987E78-15BC-4616-9AD3-ADD3D71B904D}" srcOrd="0" destOrd="0" presId="urn:microsoft.com/office/officeart/2005/8/layout/orgChart1"/>
    <dgm:cxn modelId="{E3ED69C5-488B-490B-ABAC-00957547D77C}" type="presParOf" srcId="{8EBB0ADF-6E34-4CAF-8036-97B8C724B22A}" destId="{F3272F65-561E-4D56-BCD1-F5C8A2314BFD}" srcOrd="1" destOrd="0" presId="urn:microsoft.com/office/officeart/2005/8/layout/orgChart1"/>
    <dgm:cxn modelId="{F6FF1F4A-B0A7-4500-B0B6-6E7E4874A03B}" type="presParOf" srcId="{F3272F65-561E-4D56-BCD1-F5C8A2314BFD}" destId="{2702EA99-1870-40D3-921C-DEF91C7C097F}" srcOrd="0" destOrd="0" presId="urn:microsoft.com/office/officeart/2005/8/layout/orgChart1"/>
    <dgm:cxn modelId="{DA441DAD-8935-4643-B67C-1710942C9DD1}" type="presParOf" srcId="{2702EA99-1870-40D3-921C-DEF91C7C097F}" destId="{C3B5D300-2B4A-48C0-861B-C06080B317C5}" srcOrd="0" destOrd="0" presId="urn:microsoft.com/office/officeart/2005/8/layout/orgChart1"/>
    <dgm:cxn modelId="{BE58D21C-CFD3-4F89-B02D-A4C620B4B148}" type="presParOf" srcId="{2702EA99-1870-40D3-921C-DEF91C7C097F}" destId="{81107366-ABEC-4993-9EA1-852541B37257}" srcOrd="1" destOrd="0" presId="urn:microsoft.com/office/officeart/2005/8/layout/orgChart1"/>
    <dgm:cxn modelId="{83D4C5B2-5534-450C-8411-766AA99DB01B}" type="presParOf" srcId="{F3272F65-561E-4D56-BCD1-F5C8A2314BFD}" destId="{B7CA6286-A86E-49F2-9C0E-B7E985CD80F5}" srcOrd="1" destOrd="0" presId="urn:microsoft.com/office/officeart/2005/8/layout/orgChart1"/>
    <dgm:cxn modelId="{0E49CF11-A94A-4D30-9DD8-8AA5B3BCD30A}" type="presParOf" srcId="{F3272F65-561E-4D56-BCD1-F5C8A2314BFD}" destId="{AD3E1B2E-B3DF-42B9-868E-7A9B04F9C0F5}" srcOrd="2" destOrd="0" presId="urn:microsoft.com/office/officeart/2005/8/layout/orgChart1"/>
    <dgm:cxn modelId="{EEDEFAF7-EAF2-4617-B411-ECBB27E1C2A3}" type="presParOf" srcId="{8EBB0ADF-6E34-4CAF-8036-97B8C724B22A}" destId="{E9CECE76-8117-4D30-821D-648B3CAAB0CB}" srcOrd="2" destOrd="0" presId="urn:microsoft.com/office/officeart/2005/8/layout/orgChart1"/>
    <dgm:cxn modelId="{27BB7ED3-457C-4B67-9CDA-5CE96BF0A514}" type="presParOf" srcId="{8EBB0ADF-6E34-4CAF-8036-97B8C724B22A}" destId="{DF3C616D-847E-4096-9714-76A97E10A541}" srcOrd="3" destOrd="0" presId="urn:microsoft.com/office/officeart/2005/8/layout/orgChart1"/>
    <dgm:cxn modelId="{0CAABF27-85C5-454F-81E3-2E1C6A773B04}" type="presParOf" srcId="{DF3C616D-847E-4096-9714-76A97E10A541}" destId="{A3BBD360-2B94-4BA9-A00A-385ED23DD259}" srcOrd="0" destOrd="0" presId="urn:microsoft.com/office/officeart/2005/8/layout/orgChart1"/>
    <dgm:cxn modelId="{D9762D2A-A96A-4D9B-8280-D14E6CD918E8}" type="presParOf" srcId="{A3BBD360-2B94-4BA9-A00A-385ED23DD259}" destId="{9CEAA130-4509-4419-B3CE-B9C771D22B6E}" srcOrd="0" destOrd="0" presId="urn:microsoft.com/office/officeart/2005/8/layout/orgChart1"/>
    <dgm:cxn modelId="{364C1C59-10E1-4650-9721-FF08FD836738}" type="presParOf" srcId="{A3BBD360-2B94-4BA9-A00A-385ED23DD259}" destId="{C9A8DD78-B671-4E80-80D7-C971D71DA875}" srcOrd="1" destOrd="0" presId="urn:microsoft.com/office/officeart/2005/8/layout/orgChart1"/>
    <dgm:cxn modelId="{B41226AF-E9A8-4C7D-82AA-274BDBC38154}" type="presParOf" srcId="{DF3C616D-847E-4096-9714-76A97E10A541}" destId="{EFA450EE-4EB1-4B83-99E8-3713899B4A2E}" srcOrd="1" destOrd="0" presId="urn:microsoft.com/office/officeart/2005/8/layout/orgChart1"/>
    <dgm:cxn modelId="{FBB58B00-1466-428F-8DD2-449B70861ADE}" type="presParOf" srcId="{DF3C616D-847E-4096-9714-76A97E10A541}" destId="{BEE6A723-0D5B-4E21-86F2-5F5ABF142F67}" srcOrd="2" destOrd="0" presId="urn:microsoft.com/office/officeart/2005/8/layout/orgChart1"/>
    <dgm:cxn modelId="{673ACC18-FDDC-41DA-A108-7015878CF1E5}" type="presParOf" srcId="{8EBB0ADF-6E34-4CAF-8036-97B8C724B22A}" destId="{531785BA-B0D5-4629-89A8-06ACEC9F1CCF}" srcOrd="4" destOrd="0" presId="urn:microsoft.com/office/officeart/2005/8/layout/orgChart1"/>
    <dgm:cxn modelId="{2C53AB3A-02D9-4824-9CD6-E10FF7AC9393}" type="presParOf" srcId="{8EBB0ADF-6E34-4CAF-8036-97B8C724B22A}" destId="{6093B4A6-ED4B-42BE-BD0C-305DE65D2C57}" srcOrd="5" destOrd="0" presId="urn:microsoft.com/office/officeart/2005/8/layout/orgChart1"/>
    <dgm:cxn modelId="{F7636571-8C2A-4672-AD31-C569D68F6D3E}" type="presParOf" srcId="{6093B4A6-ED4B-42BE-BD0C-305DE65D2C57}" destId="{ABFE5A68-8D73-4472-83AB-B48BE411BD11}" srcOrd="0" destOrd="0" presId="urn:microsoft.com/office/officeart/2005/8/layout/orgChart1"/>
    <dgm:cxn modelId="{94C06B26-DEC5-4AD1-BF20-013A6CE46447}" type="presParOf" srcId="{ABFE5A68-8D73-4472-83AB-B48BE411BD11}" destId="{A08B4A22-9EAB-4351-BF57-F749F9152D75}" srcOrd="0" destOrd="0" presId="urn:microsoft.com/office/officeart/2005/8/layout/orgChart1"/>
    <dgm:cxn modelId="{144CD9A8-07C4-4B4E-8E51-2397C17DA110}" type="presParOf" srcId="{ABFE5A68-8D73-4472-83AB-B48BE411BD11}" destId="{8A931D1F-2912-4971-8C3F-07AFECA520AA}" srcOrd="1" destOrd="0" presId="urn:microsoft.com/office/officeart/2005/8/layout/orgChart1"/>
    <dgm:cxn modelId="{2CD9CCDA-A065-41AE-A1D4-4361F4F66271}" type="presParOf" srcId="{6093B4A6-ED4B-42BE-BD0C-305DE65D2C57}" destId="{719A9B68-3D90-4C26-90B5-9BF01C4A78D8}" srcOrd="1" destOrd="0" presId="urn:microsoft.com/office/officeart/2005/8/layout/orgChart1"/>
    <dgm:cxn modelId="{36782652-9DB5-4669-8587-3EAF0CB8E048}" type="presParOf" srcId="{6093B4A6-ED4B-42BE-BD0C-305DE65D2C57}" destId="{78082BED-5A0B-42D1-882B-5CF45EBCF4D7}" srcOrd="2" destOrd="0" presId="urn:microsoft.com/office/officeart/2005/8/layout/orgChart1"/>
    <dgm:cxn modelId="{C2B8A766-EBF1-4728-A61E-5187D326A729}" type="presParOf" srcId="{8EBB0ADF-6E34-4CAF-8036-97B8C724B22A}" destId="{A6500B8C-2672-4104-A074-4798A191C10F}" srcOrd="6" destOrd="0" presId="urn:microsoft.com/office/officeart/2005/8/layout/orgChart1"/>
    <dgm:cxn modelId="{3028777F-A9AF-4B5C-9BBC-0186611E4A77}" type="presParOf" srcId="{8EBB0ADF-6E34-4CAF-8036-97B8C724B22A}" destId="{930B9C2B-ACD5-4781-ADB1-50528CE8F67D}" srcOrd="7" destOrd="0" presId="urn:microsoft.com/office/officeart/2005/8/layout/orgChart1"/>
    <dgm:cxn modelId="{10BC3713-A4E2-4F5C-B989-8CE0B7968B93}" type="presParOf" srcId="{930B9C2B-ACD5-4781-ADB1-50528CE8F67D}" destId="{E306B423-CEF2-41BE-B016-9D11D25F1A06}" srcOrd="0" destOrd="0" presId="urn:microsoft.com/office/officeart/2005/8/layout/orgChart1"/>
    <dgm:cxn modelId="{694603D3-5335-42C8-9398-05852D5FB9C1}" type="presParOf" srcId="{E306B423-CEF2-41BE-B016-9D11D25F1A06}" destId="{E0348660-50EF-4FF5-9676-E3074CD387B9}" srcOrd="0" destOrd="0" presId="urn:microsoft.com/office/officeart/2005/8/layout/orgChart1"/>
    <dgm:cxn modelId="{545790AE-5E78-4B14-9870-1CE9E3F7D741}" type="presParOf" srcId="{E306B423-CEF2-41BE-B016-9D11D25F1A06}" destId="{F434AE54-E9B2-483B-A77A-059887B312E6}" srcOrd="1" destOrd="0" presId="urn:microsoft.com/office/officeart/2005/8/layout/orgChart1"/>
    <dgm:cxn modelId="{87EA90AC-65A7-4B9C-B9FF-20EA2D83055F}" type="presParOf" srcId="{930B9C2B-ACD5-4781-ADB1-50528CE8F67D}" destId="{2AE8C30A-9599-41E4-A260-2D0D81EAE215}" srcOrd="1" destOrd="0" presId="urn:microsoft.com/office/officeart/2005/8/layout/orgChart1"/>
    <dgm:cxn modelId="{121D8DAF-BAE7-466E-A325-A8F61E7D15D3}" type="presParOf" srcId="{930B9C2B-ACD5-4781-ADB1-50528CE8F67D}" destId="{B9F3D589-2724-4EEB-BFC9-793013397788}" srcOrd="2" destOrd="0" presId="urn:microsoft.com/office/officeart/2005/8/layout/orgChart1"/>
    <dgm:cxn modelId="{320C79B6-0FF6-4A21-B89F-CCFAEC02E964}" type="presParOf" srcId="{8EBB0ADF-6E34-4CAF-8036-97B8C724B22A}" destId="{D64D1837-F718-40DF-A459-E9893CB4A7BC}" srcOrd="8" destOrd="0" presId="urn:microsoft.com/office/officeart/2005/8/layout/orgChart1"/>
    <dgm:cxn modelId="{5EE3B9F6-64E9-4FEE-BCE8-718A3BC54BCF}" type="presParOf" srcId="{8EBB0ADF-6E34-4CAF-8036-97B8C724B22A}" destId="{6072C80D-A345-44B4-AB7D-B1C6BDBBBD76}" srcOrd="9" destOrd="0" presId="urn:microsoft.com/office/officeart/2005/8/layout/orgChart1"/>
    <dgm:cxn modelId="{E1D93DAC-2BED-433F-9052-37430AA940CE}" type="presParOf" srcId="{6072C80D-A345-44B4-AB7D-B1C6BDBBBD76}" destId="{4AC1D9C7-03C1-42CC-95D1-5C6EC0BDC4EA}" srcOrd="0" destOrd="0" presId="urn:microsoft.com/office/officeart/2005/8/layout/orgChart1"/>
    <dgm:cxn modelId="{DBBDCEB5-4FD6-4FCC-8747-003DBB35D132}" type="presParOf" srcId="{4AC1D9C7-03C1-42CC-95D1-5C6EC0BDC4EA}" destId="{A183C7A1-6C49-4692-A6C5-09B85153D9D8}" srcOrd="0" destOrd="0" presId="urn:microsoft.com/office/officeart/2005/8/layout/orgChart1"/>
    <dgm:cxn modelId="{A780FC48-4FCB-4BF7-90AD-FB206DD5506A}" type="presParOf" srcId="{4AC1D9C7-03C1-42CC-95D1-5C6EC0BDC4EA}" destId="{35937951-890D-4324-8FBA-6F11A393DB0E}" srcOrd="1" destOrd="0" presId="urn:microsoft.com/office/officeart/2005/8/layout/orgChart1"/>
    <dgm:cxn modelId="{BCF24929-8F61-40CB-8863-D3C4FF672C52}" type="presParOf" srcId="{6072C80D-A345-44B4-AB7D-B1C6BDBBBD76}" destId="{F54A2FDE-B124-4035-AB2D-FD463B0907CC}" srcOrd="1" destOrd="0" presId="urn:microsoft.com/office/officeart/2005/8/layout/orgChart1"/>
    <dgm:cxn modelId="{F6B1FEED-544A-43A1-A3B1-AFFCE8DBAC2A}" type="presParOf" srcId="{6072C80D-A345-44B4-AB7D-B1C6BDBBBD76}" destId="{4669A36D-9AEC-4190-AF96-48CFFA57C77A}" srcOrd="2" destOrd="0" presId="urn:microsoft.com/office/officeart/2005/8/layout/orgChart1"/>
    <dgm:cxn modelId="{4DD91319-A1B5-48EE-B1E4-B6340B7B0E21}" type="presParOf" srcId="{8EBB0ADF-6E34-4CAF-8036-97B8C724B22A}" destId="{EA14D29E-468A-4E70-A3C8-A1EE041FA692}" srcOrd="10" destOrd="0" presId="urn:microsoft.com/office/officeart/2005/8/layout/orgChart1"/>
    <dgm:cxn modelId="{4227D895-E7C5-4544-B649-6AC8CCAB82CD}" type="presParOf" srcId="{8EBB0ADF-6E34-4CAF-8036-97B8C724B22A}" destId="{F507D5D5-724D-44C1-B637-D181AB5D7B5B}" srcOrd="11" destOrd="0" presId="urn:microsoft.com/office/officeart/2005/8/layout/orgChart1"/>
    <dgm:cxn modelId="{41D44A2B-E938-4893-B2D4-3C754CD8EAD6}" type="presParOf" srcId="{F507D5D5-724D-44C1-B637-D181AB5D7B5B}" destId="{2008F17A-8BDC-47A6-A814-5D2ACF27BB4F}" srcOrd="0" destOrd="0" presId="urn:microsoft.com/office/officeart/2005/8/layout/orgChart1"/>
    <dgm:cxn modelId="{4FB4670A-87CC-48A6-AA0D-17C63A30EB3E}" type="presParOf" srcId="{2008F17A-8BDC-47A6-A814-5D2ACF27BB4F}" destId="{BE44E7A5-F066-45AA-816F-3915D6A8E9ED}" srcOrd="0" destOrd="0" presId="urn:microsoft.com/office/officeart/2005/8/layout/orgChart1"/>
    <dgm:cxn modelId="{0C9AD2F5-A2C7-457F-A86A-0E5308781949}" type="presParOf" srcId="{2008F17A-8BDC-47A6-A814-5D2ACF27BB4F}" destId="{2F27761E-EA9D-4CC1-9D22-984435FCEDF2}" srcOrd="1" destOrd="0" presId="urn:microsoft.com/office/officeart/2005/8/layout/orgChart1"/>
    <dgm:cxn modelId="{57FCBF74-8C5A-4FF9-A8C6-F7E09EB5CAB6}" type="presParOf" srcId="{F507D5D5-724D-44C1-B637-D181AB5D7B5B}" destId="{2DAAE77D-21B8-415A-A0AA-F842EFAC0F0A}" srcOrd="1" destOrd="0" presId="urn:microsoft.com/office/officeart/2005/8/layout/orgChart1"/>
    <dgm:cxn modelId="{4AB90604-FFE1-478A-9BE4-84E9AC327BB1}" type="presParOf" srcId="{F507D5D5-724D-44C1-B637-D181AB5D7B5B}" destId="{E2E7F772-328E-4D53-9BE2-D62B81DA8407}" srcOrd="2" destOrd="0" presId="urn:microsoft.com/office/officeart/2005/8/layout/orgChart1"/>
    <dgm:cxn modelId="{D23F6878-BC44-407E-868E-777434771C65}" type="presParOf" srcId="{6935B64C-FDF4-440A-8FB8-4937FD03C6E1}" destId="{17FAE9F8-BDDD-474C-88DE-FE2124DBC456}" srcOrd="2" destOrd="0" presId="urn:microsoft.com/office/officeart/2005/8/layout/orgChart1"/>
    <dgm:cxn modelId="{7F3C6858-3B8C-40A5-98DD-442A4C3CD9A9}" type="presParOf" srcId="{17FAE9F8-BDDD-474C-88DE-FE2124DBC456}" destId="{AEAFC4BC-3B57-4B48-B041-9732C936BB4D}" srcOrd="0" destOrd="0" presId="urn:microsoft.com/office/officeart/2005/8/layout/orgChart1"/>
    <dgm:cxn modelId="{747153A7-1956-459F-AACE-8D9781F3EE94}" type="presParOf" srcId="{17FAE9F8-BDDD-474C-88DE-FE2124DBC456}" destId="{88185552-F6FF-4E3F-AA15-E092A59BB483}" srcOrd="1" destOrd="0" presId="urn:microsoft.com/office/officeart/2005/8/layout/orgChart1"/>
    <dgm:cxn modelId="{20B4DFAE-AE49-4980-860B-C3B830DCF70E}" type="presParOf" srcId="{88185552-F6FF-4E3F-AA15-E092A59BB483}" destId="{EAAD10E5-E883-402F-B4FF-433BAB408DEE}" srcOrd="0" destOrd="0" presId="urn:microsoft.com/office/officeart/2005/8/layout/orgChart1"/>
    <dgm:cxn modelId="{2EE05286-E7A1-4F78-8F5D-A284F86FE045}" type="presParOf" srcId="{EAAD10E5-E883-402F-B4FF-433BAB408DEE}" destId="{2334C19F-C8D6-44E8-89EB-8582CC1CCC62}" srcOrd="0" destOrd="0" presId="urn:microsoft.com/office/officeart/2005/8/layout/orgChart1"/>
    <dgm:cxn modelId="{A89EC010-0095-473F-92B9-6403CFE9AC15}" type="presParOf" srcId="{EAAD10E5-E883-402F-B4FF-433BAB408DEE}" destId="{02064735-FBC1-480E-BCDF-D7CE89B46178}" srcOrd="1" destOrd="0" presId="urn:microsoft.com/office/officeart/2005/8/layout/orgChart1"/>
    <dgm:cxn modelId="{DAB75AD2-8B96-4A79-817A-A436A83632A4}" type="presParOf" srcId="{88185552-F6FF-4E3F-AA15-E092A59BB483}" destId="{77486A1B-EFA3-4870-9C51-C677E2F6FB66}" srcOrd="1" destOrd="0" presId="urn:microsoft.com/office/officeart/2005/8/layout/orgChart1"/>
    <dgm:cxn modelId="{B5A8632E-B2B0-4C6E-8315-69FD86ACA9B0}" type="presParOf" srcId="{88185552-F6FF-4E3F-AA15-E092A59BB483}" destId="{EB0BF5F4-874E-4391-BA99-50764025B2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376CB-E095-4636-8661-86E1AE9C79FA}">
      <dsp:nvSpPr>
        <dsp:cNvPr id="0" name=""/>
        <dsp:cNvSpPr/>
      </dsp:nvSpPr>
      <dsp:spPr>
        <a:xfrm>
          <a:off x="890187" y="990815"/>
          <a:ext cx="1447875" cy="1447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F291B-EBEE-428C-8502-A3A80400A9DE}">
      <dsp:nvSpPr>
        <dsp:cNvPr id="0" name=""/>
        <dsp:cNvSpPr/>
      </dsp:nvSpPr>
      <dsp:spPr>
        <a:xfrm>
          <a:off x="5374" y="2992234"/>
          <a:ext cx="3217500" cy="16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Sales of assets, building resources, staffing, flexible working arrangements and patterns.</a:t>
          </a:r>
        </a:p>
      </dsp:txBody>
      <dsp:txXfrm>
        <a:off x="5374" y="2992234"/>
        <a:ext cx="3217500" cy="1687500"/>
      </dsp:txXfrm>
    </dsp:sp>
    <dsp:sp modelId="{5BAC2BCC-4DA3-446D-B573-3EE04FD93E2F}">
      <dsp:nvSpPr>
        <dsp:cNvPr id="0" name=""/>
        <dsp:cNvSpPr/>
      </dsp:nvSpPr>
      <dsp:spPr>
        <a:xfrm>
          <a:off x="4670749" y="990815"/>
          <a:ext cx="1447875" cy="1447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B01F9-9B9F-4D71-A7C5-4107174AD1FE}">
      <dsp:nvSpPr>
        <dsp:cNvPr id="0" name=""/>
        <dsp:cNvSpPr/>
      </dsp:nvSpPr>
      <dsp:spPr>
        <a:xfrm>
          <a:off x="3785937" y="2992234"/>
          <a:ext cx="3217500" cy="16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Increased revenues and service charges for public provision. </a:t>
          </a:r>
          <a:endParaRPr lang="en-US" sz="2400" kern="1200" dirty="0"/>
        </a:p>
      </dsp:txBody>
      <dsp:txXfrm>
        <a:off x="3785937" y="2992234"/>
        <a:ext cx="3217500" cy="168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FC4BC-3B57-4B48-B041-9732C936BB4D}">
      <dsp:nvSpPr>
        <dsp:cNvPr id="0" name=""/>
        <dsp:cNvSpPr/>
      </dsp:nvSpPr>
      <dsp:spPr>
        <a:xfrm>
          <a:off x="5213452" y="340983"/>
          <a:ext cx="185339" cy="851904"/>
        </a:xfrm>
        <a:custGeom>
          <a:avLst/>
          <a:gdLst/>
          <a:ahLst/>
          <a:cxnLst/>
          <a:rect l="0" t="0" r="0" b="0"/>
          <a:pathLst>
            <a:path>
              <a:moveTo>
                <a:pt x="185339" y="0"/>
              </a:moveTo>
              <a:lnTo>
                <a:pt x="185339" y="851904"/>
              </a:lnTo>
              <a:lnTo>
                <a:pt x="0" y="8519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4D29E-468A-4E70-A3C8-A1EE041FA692}">
      <dsp:nvSpPr>
        <dsp:cNvPr id="0" name=""/>
        <dsp:cNvSpPr/>
      </dsp:nvSpPr>
      <dsp:spPr>
        <a:xfrm>
          <a:off x="5398791" y="340983"/>
          <a:ext cx="4673180" cy="2402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1275"/>
              </a:lnTo>
              <a:lnTo>
                <a:pt x="4673180" y="2141275"/>
              </a:lnTo>
              <a:lnTo>
                <a:pt x="4673180" y="24026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D1837-F718-40DF-A459-E9893CB4A7BC}">
      <dsp:nvSpPr>
        <dsp:cNvPr id="0" name=""/>
        <dsp:cNvSpPr/>
      </dsp:nvSpPr>
      <dsp:spPr>
        <a:xfrm>
          <a:off x="5398791" y="340983"/>
          <a:ext cx="2704530" cy="2492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1269"/>
              </a:lnTo>
              <a:lnTo>
                <a:pt x="2704530" y="2231269"/>
              </a:lnTo>
              <a:lnTo>
                <a:pt x="2704530" y="24926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00B8C-2672-4104-A074-4798A191C10F}">
      <dsp:nvSpPr>
        <dsp:cNvPr id="0" name=""/>
        <dsp:cNvSpPr/>
      </dsp:nvSpPr>
      <dsp:spPr>
        <a:xfrm>
          <a:off x="5398791" y="340983"/>
          <a:ext cx="873416" cy="2402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1275"/>
              </a:lnTo>
              <a:lnTo>
                <a:pt x="873416" y="2141275"/>
              </a:lnTo>
              <a:lnTo>
                <a:pt x="873416" y="24026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785BA-B0D5-4629-89A8-06ACEC9F1CCF}">
      <dsp:nvSpPr>
        <dsp:cNvPr id="0" name=""/>
        <dsp:cNvSpPr/>
      </dsp:nvSpPr>
      <dsp:spPr>
        <a:xfrm>
          <a:off x="4543546" y="340983"/>
          <a:ext cx="855245" cy="2402632"/>
        </a:xfrm>
        <a:custGeom>
          <a:avLst/>
          <a:gdLst/>
          <a:ahLst/>
          <a:cxnLst/>
          <a:rect l="0" t="0" r="0" b="0"/>
          <a:pathLst>
            <a:path>
              <a:moveTo>
                <a:pt x="855245" y="0"/>
              </a:moveTo>
              <a:lnTo>
                <a:pt x="855245" y="2141275"/>
              </a:lnTo>
              <a:lnTo>
                <a:pt x="0" y="2141275"/>
              </a:lnTo>
              <a:lnTo>
                <a:pt x="0" y="24026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ECE76-8117-4D30-821D-648B3CAAB0CB}">
      <dsp:nvSpPr>
        <dsp:cNvPr id="0" name=""/>
        <dsp:cNvSpPr/>
      </dsp:nvSpPr>
      <dsp:spPr>
        <a:xfrm>
          <a:off x="2713265" y="340983"/>
          <a:ext cx="2685525" cy="2402632"/>
        </a:xfrm>
        <a:custGeom>
          <a:avLst/>
          <a:gdLst/>
          <a:ahLst/>
          <a:cxnLst/>
          <a:rect l="0" t="0" r="0" b="0"/>
          <a:pathLst>
            <a:path>
              <a:moveTo>
                <a:pt x="2685525" y="0"/>
              </a:moveTo>
              <a:lnTo>
                <a:pt x="2685525" y="2141275"/>
              </a:lnTo>
              <a:lnTo>
                <a:pt x="0" y="2141275"/>
              </a:lnTo>
              <a:lnTo>
                <a:pt x="0" y="24026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87E78-15BC-4616-9AD3-ADD3D71B904D}">
      <dsp:nvSpPr>
        <dsp:cNvPr id="0" name=""/>
        <dsp:cNvSpPr/>
      </dsp:nvSpPr>
      <dsp:spPr>
        <a:xfrm>
          <a:off x="739575" y="340983"/>
          <a:ext cx="4659216" cy="2402632"/>
        </a:xfrm>
        <a:custGeom>
          <a:avLst/>
          <a:gdLst/>
          <a:ahLst/>
          <a:cxnLst/>
          <a:rect l="0" t="0" r="0" b="0"/>
          <a:pathLst>
            <a:path>
              <a:moveTo>
                <a:pt x="4659216" y="0"/>
              </a:moveTo>
              <a:lnTo>
                <a:pt x="4659216" y="2141275"/>
              </a:lnTo>
              <a:lnTo>
                <a:pt x="0" y="2141275"/>
              </a:lnTo>
              <a:lnTo>
                <a:pt x="0" y="24026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8869E2-178B-4907-BBBE-C069174827E3}">
      <dsp:nvSpPr>
        <dsp:cNvPr id="0" name=""/>
        <dsp:cNvSpPr/>
      </dsp:nvSpPr>
      <dsp:spPr>
        <a:xfrm>
          <a:off x="4459339" y="0"/>
          <a:ext cx="1878904" cy="340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Service Reconfiguration</a:t>
          </a:r>
        </a:p>
      </dsp:txBody>
      <dsp:txXfrm>
        <a:off x="4459339" y="0"/>
        <a:ext cx="1878904" cy="340983"/>
      </dsp:txXfrm>
    </dsp:sp>
    <dsp:sp modelId="{C3B5D300-2B4A-48C0-861B-C06080B317C5}">
      <dsp:nvSpPr>
        <dsp:cNvPr id="0" name=""/>
        <dsp:cNvSpPr/>
      </dsp:nvSpPr>
      <dsp:spPr>
        <a:xfrm>
          <a:off x="4752" y="2743615"/>
          <a:ext cx="1469645" cy="1534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Service Reduction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(Statutory Services, Education,  Health, Social Care Services etc. </a:t>
          </a:r>
        </a:p>
      </dsp:txBody>
      <dsp:txXfrm>
        <a:off x="4752" y="2743615"/>
        <a:ext cx="1469645" cy="1534026"/>
      </dsp:txXfrm>
    </dsp:sp>
    <dsp:sp modelId="{9CEAA130-4509-4419-B3CE-B9C771D22B6E}">
      <dsp:nvSpPr>
        <dsp:cNvPr id="0" name=""/>
        <dsp:cNvSpPr/>
      </dsp:nvSpPr>
      <dsp:spPr>
        <a:xfrm>
          <a:off x="1997111" y="2743615"/>
          <a:ext cx="1432308" cy="1386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Status Quo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(No Change)</a:t>
          </a:r>
        </a:p>
      </dsp:txBody>
      <dsp:txXfrm>
        <a:off x="1997111" y="2743615"/>
        <a:ext cx="1432308" cy="1386272"/>
      </dsp:txXfrm>
    </dsp:sp>
    <dsp:sp modelId="{A08B4A22-9EAB-4351-BF57-F749F9152D75}">
      <dsp:nvSpPr>
        <dsp:cNvPr id="0" name=""/>
        <dsp:cNvSpPr/>
      </dsp:nvSpPr>
      <dsp:spPr>
        <a:xfrm>
          <a:off x="3952133" y="2743615"/>
          <a:ext cx="1182825" cy="1769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Increased Service Provision </a:t>
          </a:r>
        </a:p>
      </dsp:txBody>
      <dsp:txXfrm>
        <a:off x="3952133" y="2743615"/>
        <a:ext cx="1182825" cy="1769807"/>
      </dsp:txXfrm>
    </dsp:sp>
    <dsp:sp modelId="{E0348660-50EF-4FF5-9676-E3074CD387B9}">
      <dsp:nvSpPr>
        <dsp:cNvPr id="0" name=""/>
        <dsp:cNvSpPr/>
      </dsp:nvSpPr>
      <dsp:spPr>
        <a:xfrm>
          <a:off x="5657671" y="2743615"/>
          <a:ext cx="1229072" cy="2288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Service Withdrawal (Discretionary Services, Youth Services, Health Intervention Schemes, Leisure)</a:t>
          </a:r>
        </a:p>
      </dsp:txBody>
      <dsp:txXfrm>
        <a:off x="5657671" y="2743615"/>
        <a:ext cx="1229072" cy="2288388"/>
      </dsp:txXfrm>
    </dsp:sp>
    <dsp:sp modelId="{A183C7A1-6C49-4692-A6C5-09B85153D9D8}">
      <dsp:nvSpPr>
        <dsp:cNvPr id="0" name=""/>
        <dsp:cNvSpPr/>
      </dsp:nvSpPr>
      <dsp:spPr>
        <a:xfrm>
          <a:off x="7425363" y="2833609"/>
          <a:ext cx="1355917" cy="1716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Service Transfer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(i.e. to the voluntary sector)</a:t>
          </a:r>
        </a:p>
      </dsp:txBody>
      <dsp:txXfrm>
        <a:off x="7425363" y="2833609"/>
        <a:ext cx="1355917" cy="1716104"/>
      </dsp:txXfrm>
    </dsp:sp>
    <dsp:sp modelId="{BE44E7A5-F066-45AA-816F-3915D6A8E9ED}">
      <dsp:nvSpPr>
        <dsp:cNvPr id="0" name=""/>
        <dsp:cNvSpPr/>
      </dsp:nvSpPr>
      <dsp:spPr>
        <a:xfrm>
          <a:off x="9288088" y="2743615"/>
          <a:ext cx="1567766" cy="1522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Joined-Up Services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(Discretionary &amp; Statutory Services, Technical Services etc.) </a:t>
          </a:r>
        </a:p>
      </dsp:txBody>
      <dsp:txXfrm>
        <a:off x="9288088" y="2743615"/>
        <a:ext cx="1567766" cy="1522128"/>
      </dsp:txXfrm>
    </dsp:sp>
    <dsp:sp modelId="{2334C19F-C8D6-44E8-89EB-8582CC1CCC62}">
      <dsp:nvSpPr>
        <dsp:cNvPr id="0" name=""/>
        <dsp:cNvSpPr/>
      </dsp:nvSpPr>
      <dsp:spPr>
        <a:xfrm>
          <a:off x="3402450" y="690497"/>
          <a:ext cx="1811001" cy="1004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Strategic Objectives &amp;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Decision-Making Criteria </a:t>
          </a:r>
        </a:p>
      </dsp:txBody>
      <dsp:txXfrm>
        <a:off x="3402450" y="690497"/>
        <a:ext cx="1811001" cy="1004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95AE2-43AC-144B-AE88-DCB376799F11}" type="datetimeFigureOut">
              <a:rPr lang="en-US" smtClean="0"/>
              <a:t>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4E5BB-E6B0-B84A-ABCD-9A3E9C2D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9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05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9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48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27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54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85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91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6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2559E32-3873-7D45-B9C6-C4F839B3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1BC6CA5-FB54-8746-B1B1-0D09602CEA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699336"/>
            <a:ext cx="2452283" cy="45757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DECEF87-946C-834D-8550-61FE3D91A5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9235" y="1705343"/>
            <a:ext cx="9210963" cy="452612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Body text Arial 24pt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1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3BB4406-02B4-284F-84C5-A21F22E6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FEA054A-F191-E34B-8C26-BA11F3F0C0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1627188"/>
            <a:ext cx="11474450" cy="4606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8667"/>
            <a:ext cx="5181600" cy="45682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8667"/>
            <a:ext cx="5181600" cy="45682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E31514-F8EA-5D4E-B45D-65DD78DB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52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1D55F9-A3F2-1242-A5F3-5AAACC9D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40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418" y="1657926"/>
            <a:ext cx="6629400" cy="789709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418" y="3015529"/>
            <a:ext cx="5680364" cy="62359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27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7420DD-2415-454D-AA0F-DBDA719C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28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B56C0B-E29B-4842-B417-82BD0105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41A95EC-0528-8A4C-BE96-445CDE1B34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3133" y="1705342"/>
            <a:ext cx="11487066" cy="4932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Body text Arial 24pt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156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80" y="2123676"/>
            <a:ext cx="4027169" cy="1600200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680" y="3934224"/>
            <a:ext cx="4030345" cy="19347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03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65B24-645B-1746-9651-55C209C5E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1800" y="681037"/>
            <a:ext cx="5842000" cy="10096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4FB1-CB24-4B4C-BFD4-AD276D9A4059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F3F6-C255-4AC5-91C2-3F61B6509B3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262A0F-9E49-6B4D-94F3-647B33A2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9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3" r:id="rId2"/>
    <p:sldLayoutId id="2147483652" r:id="rId3"/>
    <p:sldLayoutId id="2147483653" r:id="rId4"/>
    <p:sldLayoutId id="2147483649" r:id="rId5"/>
    <p:sldLayoutId id="2147483654" r:id="rId6"/>
    <p:sldLayoutId id="2147483687" r:id="rId7"/>
    <p:sldLayoutId id="2147483656" r:id="rId8"/>
    <p:sldLayoutId id="2147483684" r:id="rId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hyperlink" Target="mailto:Claire.MacRae@glasgow.ac.u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 Gilbert Scott Building">
            <a:extLst>
              <a:ext uri="{FF2B5EF4-FFF2-40B4-BE49-F238E27FC236}">
                <a16:creationId xmlns:a16="http://schemas.microsoft.com/office/drawing/2014/main" id="{BAB3C4BD-A67A-4D47-6D5C-637F167E7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756" y="2211776"/>
            <a:ext cx="9535886" cy="81346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Dr Claire MacRae, Senior Lecturer in Public Policy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Centre for Public Policy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  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756" y="3025240"/>
            <a:ext cx="11245932" cy="1187532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Evaluating Policy Interventions &amp; the Effects of Budgetary Cutbacks  </a:t>
            </a:r>
          </a:p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7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006F4-CB05-130D-F8BC-2764CEEE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Discussion Q1.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06DBD-3ECC-C153-AB00-33DDE580B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3133" y="1712085"/>
            <a:ext cx="11837720" cy="48722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3200" b="1" i="1">
              <a:solidFill>
                <a:srgbClr val="003B58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3200" b="1" i="1">
                <a:solidFill>
                  <a:srgbClr val="003B58"/>
                </a:solidFill>
                <a:latin typeface="Arial"/>
                <a:cs typeface="Arial"/>
              </a:rPr>
              <a:t>What are some of the challenges facing devolved government(s) due to fiscal constraints?</a:t>
            </a:r>
            <a:endParaRPr lang="en-GB"/>
          </a:p>
          <a:p>
            <a:pPr marL="0" indent="0">
              <a:buNone/>
            </a:pPr>
            <a:endParaRPr lang="en-GB" sz="3200" b="1" i="1">
              <a:solidFill>
                <a:srgbClr val="003B58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3200" b="1" i="1">
                <a:solidFill>
                  <a:srgbClr val="003B58"/>
                </a:solidFill>
                <a:latin typeface="Arial"/>
                <a:cs typeface="Arial"/>
              </a:rPr>
              <a:t>Think broadly and then consider your own departments.  </a:t>
            </a:r>
          </a:p>
        </p:txBody>
      </p:sp>
    </p:spTree>
    <p:extLst>
      <p:ext uri="{BB962C8B-B14F-4D97-AF65-F5344CB8AC3E}">
        <p14:creationId xmlns:p14="http://schemas.microsoft.com/office/powerpoint/2010/main" val="3194383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2AFA769-35E6-3398-9875-CAA99D85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Michelle's Story </a:t>
            </a:r>
            <a:endParaRPr lang="en-US"/>
          </a:p>
        </p:txBody>
      </p:sp>
      <p:pic>
        <p:nvPicPr>
          <p:cNvPr id="4" name="Content Placeholder 3" descr="Woman in a crowd">
            <a:extLst>
              <a:ext uri="{FF2B5EF4-FFF2-40B4-BE49-F238E27FC236}">
                <a16:creationId xmlns:a16="http://schemas.microsoft.com/office/drawing/2014/main" id="{4027CF7B-54CC-9ED8-7445-A84646F240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1311" b="28539"/>
          <a:stretch/>
        </p:blipFill>
        <p:spPr>
          <a:xfrm>
            <a:off x="150883" y="1586728"/>
            <a:ext cx="11474450" cy="4606925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92E9C-5228-EC2F-961D-C63AB2924001}"/>
              </a:ext>
            </a:extLst>
          </p:cNvPr>
          <p:cNvSpPr txBox="1"/>
          <p:nvPr/>
        </p:nvSpPr>
        <p:spPr>
          <a:xfrm>
            <a:off x="4113451" y="2171363"/>
            <a:ext cx="29670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tx2"/>
                </a:solidFill>
                <a:cs typeface="Calibri"/>
              </a:rPr>
              <a:t>Single Parent on low-income</a:t>
            </a:r>
            <a:r>
              <a:rPr lang="en-GB">
                <a:solidFill>
                  <a:schemeClr val="tx2"/>
                </a:solidFill>
                <a:cs typeface="Calibri"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63C8C0-4860-845E-5FD4-DEBC46944825}"/>
              </a:ext>
            </a:extLst>
          </p:cNvPr>
          <p:cNvSpPr txBox="1"/>
          <p:nvPr/>
        </p:nvSpPr>
        <p:spPr>
          <a:xfrm>
            <a:off x="4558512" y="2987309"/>
            <a:ext cx="30817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cs typeface="Calibri"/>
              </a:rPr>
              <a:t>Two young children at school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267B2-F727-89B9-A2D9-9B9B0CE01066}"/>
              </a:ext>
            </a:extLst>
          </p:cNvPr>
          <p:cNvSpPr txBox="1"/>
          <p:nvPr/>
        </p:nvSpPr>
        <p:spPr>
          <a:xfrm>
            <a:off x="4329238" y="3830229"/>
            <a:ext cx="3236814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cs typeface="Calibri"/>
              </a:rPr>
              <a:t>Lives in rented accommodation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C98B7-D0B6-10B7-0A2E-03CE2B070CA2}"/>
              </a:ext>
            </a:extLst>
          </p:cNvPr>
          <p:cNvSpPr txBox="1"/>
          <p:nvPr/>
        </p:nvSpPr>
        <p:spPr>
          <a:xfrm>
            <a:off x="8334796" y="2481557"/>
            <a:ext cx="1618407" cy="38281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accent3"/>
                </a:solidFill>
                <a:cs typeface="Calibri"/>
              </a:rPr>
              <a:t>Library closes</a:t>
            </a:r>
            <a:endParaRPr lang="en-GB" b="1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ACB4B-2111-E0AF-A8CF-353449113A54}"/>
              </a:ext>
            </a:extLst>
          </p:cNvPr>
          <p:cNvSpPr txBox="1"/>
          <p:nvPr/>
        </p:nvSpPr>
        <p:spPr>
          <a:xfrm>
            <a:off x="1294725" y="2689955"/>
            <a:ext cx="254991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accent3"/>
                </a:solidFill>
                <a:cs typeface="Calibri"/>
              </a:rPr>
              <a:t>School bus is withdrawn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037950-D313-2874-E829-5525D5432441}"/>
              </a:ext>
            </a:extLst>
          </p:cNvPr>
          <p:cNvSpPr txBox="1"/>
          <p:nvPr/>
        </p:nvSpPr>
        <p:spPr>
          <a:xfrm>
            <a:off x="8051574" y="3520035"/>
            <a:ext cx="334470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accent3"/>
                </a:solidFill>
                <a:cs typeface="Calibri"/>
              </a:rPr>
              <a:t>Leisure centre increases charges</a:t>
            </a:r>
            <a:endParaRPr lang="en-GB" b="1">
              <a:solidFill>
                <a:schemeClr val="accent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2F6CCD-5D4B-EB17-5533-B45EBA9DB3EE}"/>
              </a:ext>
            </a:extLst>
          </p:cNvPr>
          <p:cNvSpPr txBox="1"/>
          <p:nvPr/>
        </p:nvSpPr>
        <p:spPr>
          <a:xfrm>
            <a:off x="1281237" y="4180884"/>
            <a:ext cx="2602938" cy="37659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accent3"/>
                </a:solidFill>
                <a:cs typeface="Calibri"/>
              </a:rPr>
              <a:t>Council tax increases</a:t>
            </a:r>
            <a:endParaRPr lang="en-GB" b="1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D294AC-81BE-7833-67DC-F54E740D180A}"/>
              </a:ext>
            </a:extLst>
          </p:cNvPr>
          <p:cNvSpPr txBox="1"/>
          <p:nvPr/>
        </p:nvSpPr>
        <p:spPr>
          <a:xfrm>
            <a:off x="8402229" y="4531539"/>
            <a:ext cx="2845699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accent3"/>
                </a:solidFill>
                <a:cs typeface="Calibri"/>
              </a:rPr>
              <a:t>Breakfast club is withdrawn</a:t>
            </a:r>
            <a:endParaRPr lang="en-GB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0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A6C69-2FC4-0A3E-B663-671CBBAE0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ED151F-91E7-0E06-2D88-816F5A452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Michelle's Story </a:t>
            </a:r>
            <a:endParaRPr lang="en-US"/>
          </a:p>
        </p:txBody>
      </p:sp>
      <p:pic>
        <p:nvPicPr>
          <p:cNvPr id="4" name="Content Placeholder 3" descr="Woman in a crowd">
            <a:extLst>
              <a:ext uri="{FF2B5EF4-FFF2-40B4-BE49-F238E27FC236}">
                <a16:creationId xmlns:a16="http://schemas.microsoft.com/office/drawing/2014/main" id="{1639A6A5-791B-EC23-8407-22D9BD6274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1311" b="28539"/>
          <a:stretch/>
        </p:blipFill>
        <p:spPr>
          <a:xfrm>
            <a:off x="150883" y="1586728"/>
            <a:ext cx="11474450" cy="4606925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5DF40A-42B2-D441-0D5B-556468CCB917}"/>
              </a:ext>
            </a:extLst>
          </p:cNvPr>
          <p:cNvSpPr txBox="1"/>
          <p:nvPr/>
        </p:nvSpPr>
        <p:spPr>
          <a:xfrm>
            <a:off x="4113451" y="2171363"/>
            <a:ext cx="29670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tx2"/>
                </a:solidFill>
                <a:cs typeface="Calibri"/>
              </a:rPr>
              <a:t>Single Parent on low-income</a:t>
            </a:r>
            <a:r>
              <a:rPr lang="en-GB">
                <a:solidFill>
                  <a:schemeClr val="tx2"/>
                </a:solidFill>
                <a:cs typeface="Calibri"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80F021-A8AA-D9D0-B8E2-8353D09C03DE}"/>
              </a:ext>
            </a:extLst>
          </p:cNvPr>
          <p:cNvSpPr txBox="1"/>
          <p:nvPr/>
        </p:nvSpPr>
        <p:spPr>
          <a:xfrm>
            <a:off x="4558512" y="2987309"/>
            <a:ext cx="30817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cs typeface="Calibri"/>
              </a:rPr>
              <a:t>Two young children at school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C275E-6454-03D9-D31A-5B78A79F9CA6}"/>
              </a:ext>
            </a:extLst>
          </p:cNvPr>
          <p:cNvSpPr txBox="1"/>
          <p:nvPr/>
        </p:nvSpPr>
        <p:spPr>
          <a:xfrm>
            <a:off x="4329238" y="3830229"/>
            <a:ext cx="3236814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cs typeface="Calibri"/>
              </a:rPr>
              <a:t>Lives in rented accommodation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F364D-0168-0269-FA88-61B04D1775D6}"/>
              </a:ext>
            </a:extLst>
          </p:cNvPr>
          <p:cNvSpPr txBox="1"/>
          <p:nvPr/>
        </p:nvSpPr>
        <p:spPr>
          <a:xfrm>
            <a:off x="8334796" y="2481557"/>
            <a:ext cx="1618407" cy="38281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accent3"/>
                </a:solidFill>
                <a:cs typeface="Calibri"/>
              </a:rPr>
              <a:t>Library closes</a:t>
            </a:r>
            <a:endParaRPr lang="en-GB" b="1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536F91-0AAF-4D29-BC6D-C9ECF29D0507}"/>
              </a:ext>
            </a:extLst>
          </p:cNvPr>
          <p:cNvSpPr txBox="1"/>
          <p:nvPr/>
        </p:nvSpPr>
        <p:spPr>
          <a:xfrm>
            <a:off x="1294725" y="2689955"/>
            <a:ext cx="254991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accent3"/>
                </a:solidFill>
                <a:cs typeface="Calibri"/>
              </a:rPr>
              <a:t>School bus is withdrawn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6ACB0-72D4-261B-15F1-06C233A37BFC}"/>
              </a:ext>
            </a:extLst>
          </p:cNvPr>
          <p:cNvSpPr txBox="1"/>
          <p:nvPr/>
        </p:nvSpPr>
        <p:spPr>
          <a:xfrm>
            <a:off x="8051574" y="3520035"/>
            <a:ext cx="334470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accent3"/>
                </a:solidFill>
                <a:cs typeface="Calibri"/>
              </a:rPr>
              <a:t>Leisure centre increases charges</a:t>
            </a:r>
            <a:endParaRPr lang="en-GB" b="1">
              <a:solidFill>
                <a:schemeClr val="accent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DC4D37-E1E7-6DBA-7D1D-9075DB768073}"/>
              </a:ext>
            </a:extLst>
          </p:cNvPr>
          <p:cNvSpPr txBox="1"/>
          <p:nvPr/>
        </p:nvSpPr>
        <p:spPr>
          <a:xfrm>
            <a:off x="1281237" y="4180884"/>
            <a:ext cx="2602938" cy="37659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accent3"/>
                </a:solidFill>
                <a:cs typeface="Calibri"/>
              </a:rPr>
              <a:t>Council tax increases</a:t>
            </a:r>
            <a:endParaRPr lang="en-GB" b="1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459F49-FEF9-C693-7DA3-AEE1321D3B83}"/>
              </a:ext>
            </a:extLst>
          </p:cNvPr>
          <p:cNvSpPr txBox="1"/>
          <p:nvPr/>
        </p:nvSpPr>
        <p:spPr>
          <a:xfrm>
            <a:off x="8402229" y="4531539"/>
            <a:ext cx="2845699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accent3"/>
                </a:solidFill>
                <a:cs typeface="Calibri"/>
              </a:rPr>
              <a:t>Breakfast club is withdrawn</a:t>
            </a:r>
            <a:endParaRPr lang="en-GB" b="1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4D94F8-7F5F-687C-DEF7-22E7D26DAA78}"/>
              </a:ext>
            </a:extLst>
          </p:cNvPr>
          <p:cNvSpPr txBox="1"/>
          <p:nvPr/>
        </p:nvSpPr>
        <p:spPr>
          <a:xfrm>
            <a:off x="4444892" y="3244850"/>
            <a:ext cx="4026065" cy="6463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FFC000"/>
                </a:solidFill>
                <a:cs typeface="Calibri"/>
              </a:rPr>
              <a:t>Cost-of-living crisis </a:t>
            </a:r>
            <a:endParaRPr lang="en-GB" sz="36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5331B-F11F-62DC-63CD-8A540ECD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baseline="0">
                <a:solidFill>
                  <a:srgbClr val="003B58"/>
                </a:solidFill>
                <a:latin typeface="Arial"/>
                <a:cs typeface="Arial"/>
              </a:rPr>
              <a:t>Discussion </a:t>
            </a:r>
            <a:r>
              <a:rPr lang="en-GB">
                <a:solidFill>
                  <a:srgbClr val="003B58"/>
                </a:solidFill>
                <a:latin typeface="Arial"/>
                <a:cs typeface="Arial"/>
              </a:rPr>
              <a:t>Q2</a:t>
            </a:r>
            <a:r>
              <a:rPr lang="en-GB" sz="2800" b="1" baseline="0">
                <a:solidFill>
                  <a:srgbClr val="003B58"/>
                </a:solidFill>
                <a:latin typeface="Arial"/>
                <a:cs typeface="Arial"/>
              </a:rPr>
              <a:t>.</a:t>
            </a:r>
            <a:r>
              <a:rPr lang="en-GB" sz="2800">
                <a:solidFill>
                  <a:srgbClr val="003B58"/>
                </a:solidFill>
                <a:latin typeface="Arial"/>
                <a:ea typeface="Arial"/>
                <a:cs typeface="Arial"/>
              </a:rPr>
              <a:t>​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1BB83-F07D-F302-3C42-6E63A4560CF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GB" sz="2800" b="1" i="1">
              <a:latin typeface="Arial"/>
              <a:cs typeface="Arial"/>
            </a:endParaRPr>
          </a:p>
          <a:p>
            <a:pPr>
              <a:buNone/>
            </a:pPr>
            <a:r>
              <a:rPr lang="en-GB" sz="2800" b="1" i="1">
                <a:latin typeface="Arial"/>
                <a:cs typeface="Arial"/>
              </a:rPr>
              <a:t>Discuss ways in which government departments could mitigate the impact of fiscal constraints on public service delivery.   </a:t>
            </a:r>
            <a:endParaRPr lang="en-GB" sz="2800">
              <a:latin typeface="Arial"/>
              <a:cs typeface="Arial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b="1" i="1">
                <a:latin typeface="Arial"/>
                <a:cs typeface="Arial"/>
              </a:rPr>
              <a:t>Are there ways in which departments could work better together to mitigate the impact on Michelle?</a:t>
            </a:r>
            <a:endParaRPr lang="en-GB" b="1" i="1"/>
          </a:p>
        </p:txBody>
      </p:sp>
    </p:spTree>
    <p:extLst>
      <p:ext uri="{BB962C8B-B14F-4D97-AF65-F5344CB8AC3E}">
        <p14:creationId xmlns:p14="http://schemas.microsoft.com/office/powerpoint/2010/main" val="904915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University at sunset">
            <a:extLst>
              <a:ext uri="{FF2B5EF4-FFF2-40B4-BE49-F238E27FC236}">
                <a16:creationId xmlns:a16="http://schemas.microsoft.com/office/drawing/2014/main" id="{11FDCD37-95D4-D94F-8143-5384ADC6A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8F30531-16BE-1D4A-839A-4165196E5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5228" y="5699322"/>
            <a:ext cx="3413095" cy="854153"/>
            <a:chOff x="5652120" y="4237877"/>
            <a:chExt cx="3413095" cy="8541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2BC779-2AC3-3641-A89B-2FE2861B804B}"/>
                </a:ext>
              </a:extLst>
            </p:cNvPr>
            <p:cNvSpPr txBox="1"/>
            <p:nvPr/>
          </p:nvSpPr>
          <p:spPr>
            <a:xfrm>
              <a:off x="5652120" y="4237877"/>
              <a:ext cx="3413095" cy="461665"/>
            </a:xfrm>
            <a:prstGeom prst="rect">
              <a:avLst/>
            </a:prstGeom>
            <a:noFill/>
            <a:effectLst>
              <a:outerShdw blurRad="1270000" dist="50800" dir="5400000" sx="200000" sy="2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UofGWorldChangers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B7AFC7-4175-6442-9F4D-48AB39DA3335}"/>
                </a:ext>
              </a:extLst>
            </p:cNvPr>
            <p:cNvSpPr txBox="1"/>
            <p:nvPr/>
          </p:nvSpPr>
          <p:spPr>
            <a:xfrm>
              <a:off x="6365423" y="4630365"/>
              <a:ext cx="2699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@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UofGlasgow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6F23C76-7323-9246-828B-CE7B4F0B6ACB}"/>
                </a:ext>
              </a:extLst>
            </p:cNvPr>
            <p:cNvGrpSpPr/>
            <p:nvPr/>
          </p:nvGrpSpPr>
          <p:grpSpPr>
            <a:xfrm>
              <a:off x="5868144" y="4759697"/>
              <a:ext cx="870873" cy="246401"/>
              <a:chOff x="-704667" y="465075"/>
              <a:chExt cx="718929" cy="20341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DA074F8-3E2D-4044-BD93-0EE72365F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468635" y="466885"/>
                <a:ext cx="242653" cy="20160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B162D4C-911F-884F-8B17-FF2DA1BA8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87338" y="466885"/>
                <a:ext cx="201600" cy="2016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43EFC0B-FA40-FC40-8378-CA0BB8B80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704667" y="465075"/>
                <a:ext cx="197388" cy="197388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75F20C-468E-F742-9149-B8A5FEBC29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5886" y="1889351"/>
            <a:ext cx="5842000" cy="1931535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Thank you! 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Claire.MacRae@glasgow.ac.uk</a:t>
            </a:r>
            <a:r>
              <a:rPr lang="en-GB" dirty="0">
                <a:solidFill>
                  <a:schemeClr val="bg1"/>
                </a:solidFill>
              </a:rPr>
              <a:t>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Centre for Public Policy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IPPO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7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8C308-46F8-B245-BCE1-912B1645A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311" y="1756141"/>
            <a:ext cx="6797634" cy="42123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1800" b="1">
                <a:latin typeface="Arial"/>
                <a:cs typeface="Arial"/>
              </a:rPr>
              <a:t>9.30-10.00 am </a:t>
            </a:r>
            <a:r>
              <a:rPr lang="en-GB" sz="1800">
                <a:effectLst/>
                <a:latin typeface="Arial"/>
                <a:cs typeface="Arial"/>
              </a:rPr>
              <a:t> Introducing the session, presentation, and Q&amp;A (30mins)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1800" b="1">
                <a:latin typeface="Arial"/>
                <a:cs typeface="Arial"/>
              </a:rPr>
              <a:t>10.00am- 10.30am </a:t>
            </a:r>
            <a:r>
              <a:rPr lang="en-GB" sz="1800">
                <a:effectLst/>
                <a:latin typeface="Arial"/>
                <a:cs typeface="Arial"/>
              </a:rPr>
              <a:t> </a:t>
            </a:r>
            <a:r>
              <a:rPr lang="en-GB" sz="1800" b="1">
                <a:effectLst/>
                <a:latin typeface="Arial"/>
                <a:cs typeface="Arial"/>
              </a:rPr>
              <a:t>Break out session 1 </a:t>
            </a:r>
            <a:r>
              <a:rPr lang="en-GB" sz="1800">
                <a:effectLst/>
                <a:latin typeface="Arial"/>
                <a:cs typeface="Arial"/>
              </a:rPr>
              <a:t>(</a:t>
            </a:r>
            <a:r>
              <a:rPr lang="en-GB" sz="1800">
                <a:latin typeface="Arial"/>
                <a:cs typeface="Arial"/>
              </a:rPr>
              <a:t>30mins</a:t>
            </a:r>
            <a:r>
              <a:rPr lang="en-GB" sz="1800">
                <a:effectLst/>
                <a:latin typeface="Arial"/>
                <a:cs typeface="Arial"/>
              </a:rPr>
              <a:t>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1800" b="1" i="1">
                <a:effectLst/>
                <a:latin typeface="Arial"/>
                <a:cs typeface="Arial"/>
              </a:rPr>
              <a:t>Q. What are the challenges facing devolved government(s) due to fiscal constraints?</a:t>
            </a:r>
            <a:r>
              <a:rPr lang="en-GB" sz="1800" b="1" i="1">
                <a:latin typeface="Arial"/>
                <a:cs typeface="Arial"/>
              </a:rPr>
              <a:t> </a:t>
            </a:r>
            <a:endParaRPr lang="en-GB" sz="1800" dirty="0">
              <a:effectLst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sz="1800" b="1">
                <a:latin typeface="Arial"/>
                <a:cs typeface="Arial"/>
              </a:rPr>
              <a:t>10.30- 11.00am </a:t>
            </a:r>
            <a:r>
              <a:rPr lang="en-GB" sz="1800">
                <a:effectLst/>
                <a:latin typeface="Arial"/>
                <a:cs typeface="Arial"/>
              </a:rPr>
              <a:t> </a:t>
            </a:r>
            <a:r>
              <a:rPr lang="en-GB" sz="1800" b="1">
                <a:effectLst/>
                <a:latin typeface="Arial"/>
                <a:cs typeface="Arial"/>
              </a:rPr>
              <a:t>Break out session 2 </a:t>
            </a:r>
            <a:r>
              <a:rPr lang="en-GB" sz="1800">
                <a:effectLst/>
                <a:latin typeface="Arial"/>
                <a:cs typeface="Arial"/>
              </a:rPr>
              <a:t>(</a:t>
            </a:r>
            <a:r>
              <a:rPr lang="en-GB" sz="1800">
                <a:latin typeface="Arial"/>
                <a:cs typeface="Arial"/>
              </a:rPr>
              <a:t>30mins</a:t>
            </a:r>
            <a:r>
              <a:rPr lang="en-GB" sz="1800">
                <a:effectLst/>
                <a:latin typeface="Arial"/>
                <a:cs typeface="Arial"/>
              </a:rPr>
              <a:t>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1800" b="1">
                <a:latin typeface="Arial"/>
                <a:cs typeface="Arial"/>
              </a:rPr>
              <a:t>Q</a:t>
            </a:r>
            <a:r>
              <a:rPr lang="en-GB" sz="1800" b="1" i="1">
                <a:latin typeface="Arial"/>
                <a:cs typeface="Arial"/>
              </a:rPr>
              <a:t>. Discuss ways in which government departments could mitigate the impact of fiscal constraints on public service delivery.   </a:t>
            </a:r>
            <a:endParaRPr lang="en-GB" sz="1800" b="1" i="1" dirty="0">
              <a:effectLst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sz="1800" b="1">
                <a:latin typeface="Arial"/>
                <a:cs typeface="Arial"/>
              </a:rPr>
              <a:t>11.00 - 11.15am </a:t>
            </a:r>
            <a:r>
              <a:rPr lang="en-GB" sz="1800">
                <a:effectLst/>
                <a:latin typeface="Arial"/>
                <a:cs typeface="Arial"/>
              </a:rPr>
              <a:t> Summing </a:t>
            </a:r>
            <a:r>
              <a:rPr lang="en-GB" sz="1800">
                <a:latin typeface="Arial"/>
                <a:cs typeface="Arial"/>
              </a:rPr>
              <a:t>U</a:t>
            </a:r>
            <a:r>
              <a:rPr lang="en-GB" sz="1800">
                <a:effectLst/>
                <a:latin typeface="Arial"/>
                <a:cs typeface="Arial"/>
              </a:rPr>
              <a:t>p &amp; What’s Next? (</a:t>
            </a:r>
            <a:r>
              <a:rPr lang="en-GB" sz="1800">
                <a:latin typeface="Arial"/>
                <a:cs typeface="Arial"/>
              </a:rPr>
              <a:t>15mins</a:t>
            </a:r>
            <a:r>
              <a:rPr lang="en-GB" sz="1800">
                <a:effectLst/>
                <a:latin typeface="Arial"/>
                <a:cs typeface="Arial"/>
              </a:rPr>
              <a:t>)</a:t>
            </a:r>
          </a:p>
          <a:p>
            <a:endParaRPr lang="en-US" sz="1500" dirty="0"/>
          </a:p>
        </p:txBody>
      </p:sp>
      <p:pic>
        <p:nvPicPr>
          <p:cNvPr id="1026" name="Picture 2" descr="Fiscal Policy">
            <a:extLst>
              <a:ext uri="{FF2B5EF4-FFF2-40B4-BE49-F238E27FC236}">
                <a16:creationId xmlns:a16="http://schemas.microsoft.com/office/drawing/2014/main" id="{94CB0D9A-F07A-00C7-6B32-8DD96EA847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r="16873" b="-1"/>
          <a:stretch/>
        </p:blipFill>
        <p:spPr bwMode="auto">
          <a:xfrm>
            <a:off x="7487226" y="1756141"/>
            <a:ext cx="3794888" cy="334571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D6D11-8D2E-DA4D-98A2-908011AD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 anchor="t">
            <a:normAutofit/>
          </a:bodyPr>
          <a:lstStyle/>
          <a:p>
            <a:r>
              <a:rPr lang="en-US"/>
              <a:t>Overview of Workshop</a:t>
            </a:r>
          </a:p>
        </p:txBody>
      </p:sp>
    </p:spTree>
    <p:extLst>
      <p:ext uri="{BB962C8B-B14F-4D97-AF65-F5344CB8AC3E}">
        <p14:creationId xmlns:p14="http://schemas.microsoft.com/office/powerpoint/2010/main" val="109724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5424-B679-554A-935B-2CF2EFD1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2123676"/>
            <a:ext cx="4027169" cy="1600200"/>
          </a:xfrm>
        </p:spPr>
        <p:txBody>
          <a:bodyPr anchor="t">
            <a:normAutofit/>
          </a:bodyPr>
          <a:lstStyle/>
          <a:p>
            <a:r>
              <a:rPr lang="en-US"/>
              <a:t>Context: Landscape of Budgetary Cutbacks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215AC7-2F3B-E39D-11DB-3DDA91A81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1878" y="858438"/>
            <a:ext cx="5682010" cy="487362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Budget cuts in response to economic crises, default position austere policies &amp; fiscal constraint;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Covid-19 Pandemic, Brexit, Cost-of-Living Crisis;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Political Uncertainty &amp; Devolved Powers.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0B1D49-ED70-924C-D86B-3BAFE6B2C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5770" y="7654232"/>
            <a:ext cx="6172200" cy="48736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4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6218-B6E8-5A7D-BF9B-7744DF17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55" y="3091057"/>
            <a:ext cx="4027169" cy="1600200"/>
          </a:xfrm>
        </p:spPr>
        <p:txBody>
          <a:bodyPr anchor="t">
            <a:normAutofit/>
          </a:bodyPr>
          <a:lstStyle/>
          <a:p>
            <a:r>
              <a:rPr lang="en-US" dirty="0"/>
              <a:t>Efficiency Savings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F2370DF-A549-3244-C495-C44A4AFFD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464" y="2295126"/>
            <a:ext cx="4030345" cy="19347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0" name="Text Placeholder 2">
            <a:extLst>
              <a:ext uri="{FF2B5EF4-FFF2-40B4-BE49-F238E27FC236}">
                <a16:creationId xmlns:a16="http://schemas.microsoft.com/office/drawing/2014/main" id="{18C36194-49DE-E0DB-7996-5DB7BC296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064449"/>
              </p:ext>
            </p:extLst>
          </p:nvPr>
        </p:nvGraphicFramePr>
        <p:xfrm>
          <a:off x="4657724" y="593725"/>
          <a:ext cx="7008812" cy="567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7D32E3-B0B8-24D3-0DD8-763A51F7026D}"/>
              </a:ext>
            </a:extLst>
          </p:cNvPr>
          <p:cNvSpPr txBox="1"/>
          <p:nvPr/>
        </p:nvSpPr>
        <p:spPr>
          <a:xfrm>
            <a:off x="2540636" y="523240"/>
            <a:ext cx="522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Tackling UK Budgetary Cuts </a:t>
            </a:r>
          </a:p>
        </p:txBody>
      </p:sp>
    </p:spTree>
    <p:extLst>
      <p:ext uri="{BB962C8B-B14F-4D97-AF65-F5344CB8AC3E}">
        <p14:creationId xmlns:p14="http://schemas.microsoft.com/office/powerpoint/2010/main" val="211069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B3D5E6-D3F4-27B5-9CF3-C2766EF9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7" y="533614"/>
            <a:ext cx="9105208" cy="513790"/>
          </a:xfrm>
        </p:spPr>
        <p:txBody>
          <a:bodyPr>
            <a:normAutofit/>
          </a:bodyPr>
          <a:lstStyle/>
          <a:p>
            <a:r>
              <a:rPr lang="en-US" dirty="0"/>
              <a:t>Tackling UK Budgetary Cuts: Making Decisions 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20B99B1-773F-0B7C-F093-050AD96D7B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631445"/>
              </p:ext>
            </p:extLst>
          </p:nvPr>
        </p:nvGraphicFramePr>
        <p:xfrm>
          <a:off x="793837" y="1379236"/>
          <a:ext cx="10860608" cy="514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812BE8E-E3E5-7D10-7F7E-9B188939F9E4}"/>
              </a:ext>
            </a:extLst>
          </p:cNvPr>
          <p:cNvSpPr txBox="1"/>
          <p:nvPr/>
        </p:nvSpPr>
        <p:spPr>
          <a:xfrm>
            <a:off x="552017" y="2257426"/>
            <a:ext cx="3994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Options for Public Service Reconfiguration </a:t>
            </a:r>
          </a:p>
        </p:txBody>
      </p:sp>
    </p:spTree>
    <p:extLst>
      <p:ext uri="{BB962C8B-B14F-4D97-AF65-F5344CB8AC3E}">
        <p14:creationId xmlns:p14="http://schemas.microsoft.com/office/powerpoint/2010/main" val="103523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5A84-35BB-6AFB-4C69-070691F5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Budget Cuts &amp; Decision-Making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F8B3BD-4287-98FF-8321-D00F476C40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82934" y="1427530"/>
            <a:ext cx="9210963" cy="45261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Policy creation &amp; risk implications, </a:t>
            </a:r>
            <a:r>
              <a:rPr lang="en-US" b="1" i="1" u="sng" dirty="0"/>
              <a:t>increased social risks </a:t>
            </a:r>
            <a:r>
              <a:rPr lang="en-US" dirty="0"/>
              <a:t>to communities.  </a:t>
            </a:r>
          </a:p>
          <a:p>
            <a:r>
              <a:rPr lang="en-GB" sz="2400" dirty="0"/>
              <a:t>Lack of appreciation by the UK Government of the challenges faced by devolved governments and local authorities in meeting the </a:t>
            </a:r>
            <a:r>
              <a:rPr lang="en-GB" sz="2400" i="1" u="sng" dirty="0"/>
              <a:t>‘</a:t>
            </a:r>
            <a:r>
              <a:rPr lang="en-GB" sz="2400" b="1" i="1" u="sng" dirty="0"/>
              <a:t>here and now’ of crisis intervention. </a:t>
            </a:r>
            <a:r>
              <a:rPr lang="en-GB" sz="2400" i="1" u="sng" dirty="0"/>
              <a:t> </a:t>
            </a:r>
            <a:endParaRPr lang="en-GB" sz="2400" u="sng" dirty="0"/>
          </a:p>
          <a:p>
            <a:r>
              <a:rPr lang="en-GB" sz="2400" dirty="0"/>
              <a:t>The balance between </a:t>
            </a:r>
            <a:r>
              <a:rPr lang="en-GB" sz="2400" b="1" i="1" u="sng" dirty="0"/>
              <a:t>meeting short-term ‘reactive’ objectives</a:t>
            </a:r>
            <a:r>
              <a:rPr lang="en-GB" sz="2400" b="1" dirty="0"/>
              <a:t> </a:t>
            </a:r>
            <a:r>
              <a:rPr lang="en-GB" sz="2400" dirty="0"/>
              <a:t>(such as crisis support) alongside investment in longer-term future-proofing of services</a:t>
            </a:r>
            <a:r>
              <a:rPr lang="en-GB" sz="2400" i="1" dirty="0"/>
              <a:t> </a:t>
            </a:r>
            <a:r>
              <a:rPr lang="en-GB" sz="2400" dirty="0"/>
              <a:t>and meeting policy objectives.</a:t>
            </a:r>
            <a:endParaRPr lang="en-GB" sz="2400" u="sng" dirty="0"/>
          </a:p>
          <a:p>
            <a:r>
              <a:rPr lang="en-GB" sz="2400" dirty="0"/>
              <a:t>Risk implications for vulnerable and disadvantaged communities are </a:t>
            </a:r>
            <a:r>
              <a:rPr lang="en-GB" sz="2400" b="1" i="1" u="sng" dirty="0"/>
              <a:t>not sufficiently recognized in their entirety by policymakers</a:t>
            </a:r>
            <a:r>
              <a:rPr lang="en-GB" b="1" i="1" u="sng" dirty="0"/>
              <a:t>.</a:t>
            </a:r>
            <a:r>
              <a:rPr lang="en-GB" sz="2400" dirty="0"/>
              <a:t> </a:t>
            </a:r>
          </a:p>
          <a:p>
            <a:r>
              <a:rPr lang="en-GB" dirty="0"/>
              <a:t>The consideration of</a:t>
            </a:r>
            <a:r>
              <a:rPr lang="en-GB" sz="2400" dirty="0"/>
              <a:t> the totality of public services has </a:t>
            </a:r>
            <a:r>
              <a:rPr lang="en-GB" sz="2400" b="1" i="1" u="sng" dirty="0"/>
              <a:t>gained momentum. </a:t>
            </a:r>
            <a:endParaRPr lang="en-GB" sz="24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D6E7475-AD6D-414B-C8F9-DA29BF9982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3205" r="23205"/>
          <a:stretch>
            <a:fillRect/>
          </a:stretch>
        </p:blipFill>
        <p:spPr>
          <a:xfrm>
            <a:off x="398103" y="1705343"/>
            <a:ext cx="2151132" cy="401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1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B08F-DE64-3548-B9F9-7C9165E2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Tools Available in Decision-Making Wider Social Risk Implications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CA1105-85F1-3BB1-8AE1-87B617EA26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3133" y="1762619"/>
            <a:ext cx="11487066" cy="3880945"/>
          </a:xfrm>
        </p:spPr>
        <p:txBody>
          <a:bodyPr>
            <a:normAutofit lnSpcReduction="10000"/>
          </a:bodyPr>
          <a:lstStyle/>
          <a:p>
            <a:r>
              <a:rPr lang="en-GB" sz="2400" b="1" dirty="0"/>
              <a:t>Decision-making criteria, framework and priority setting processes </a:t>
            </a:r>
          </a:p>
          <a:p>
            <a:pPr lvl="1"/>
            <a:r>
              <a:rPr lang="en-GB" dirty="0"/>
              <a:t>equality impact assessment </a:t>
            </a:r>
          </a:p>
          <a:p>
            <a:pPr lvl="1"/>
            <a:r>
              <a:rPr lang="en-GB" sz="2400" dirty="0"/>
              <a:t>equality budget analysis  			</a:t>
            </a:r>
            <a:r>
              <a:rPr lang="en-GB" sz="2400" b="1" u="sng" dirty="0"/>
              <a:t>Governance</a:t>
            </a:r>
            <a:r>
              <a:rPr lang="en-GB" sz="2400" b="1" dirty="0"/>
              <a:t> </a:t>
            </a:r>
          </a:p>
          <a:p>
            <a:pPr lvl="1"/>
            <a:r>
              <a:rPr lang="en-GB" sz="2400" dirty="0"/>
              <a:t>poverty sensitive budget analysis</a:t>
            </a:r>
            <a:endParaRPr lang="en-GB" sz="1900" dirty="0"/>
          </a:p>
          <a:p>
            <a:pPr lvl="1"/>
            <a:r>
              <a:rPr lang="en-GB" dirty="0"/>
              <a:t>participatory budgeting 			</a:t>
            </a:r>
            <a:endParaRPr lang="en-GB" b="1" u="sng" dirty="0"/>
          </a:p>
          <a:p>
            <a:pPr lvl="1"/>
            <a:r>
              <a:rPr lang="en-GB" dirty="0"/>
              <a:t>community consultation 			</a:t>
            </a:r>
            <a:r>
              <a:rPr lang="en-GB" b="1" u="sng" dirty="0"/>
              <a:t>Participation</a:t>
            </a:r>
            <a:r>
              <a:rPr lang="en-GB" dirty="0"/>
              <a:t>		</a:t>
            </a:r>
          </a:p>
          <a:p>
            <a:pPr lvl="1"/>
            <a:r>
              <a:rPr lang="en-GB" dirty="0"/>
              <a:t>inform practice 				</a:t>
            </a:r>
          </a:p>
          <a:p>
            <a:pPr lvl="1"/>
            <a:r>
              <a:rPr lang="en-GB" dirty="0"/>
              <a:t>inform policy implementation and 		</a:t>
            </a:r>
            <a:r>
              <a:rPr lang="en-GB" b="1" u="sng" dirty="0"/>
              <a:t>Practice and Policy </a:t>
            </a:r>
          </a:p>
          <a:p>
            <a:pPr marL="457200" lvl="1" indent="0">
              <a:buNone/>
            </a:pPr>
            <a:r>
              <a:rPr lang="en-GB" dirty="0"/>
              <a:t>	evaluation </a:t>
            </a:r>
          </a:p>
          <a:p>
            <a:pPr marL="457200" lvl="1" indent="0">
              <a:buNone/>
            </a:pPr>
            <a:endParaRPr lang="en-GB" sz="1900" dirty="0"/>
          </a:p>
          <a:p>
            <a:pPr marL="457200" lvl="1" indent="0">
              <a:buNone/>
            </a:pPr>
            <a:r>
              <a:rPr lang="en-GB" sz="1900" b="1" i="1" dirty="0"/>
              <a:t>Social Risk Impact Assessment (SRIA) new guidance/framework to support decision-making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AE82FA6-5A4D-A8A9-762F-4A3E103FF41B}"/>
              </a:ext>
            </a:extLst>
          </p:cNvPr>
          <p:cNvSpPr/>
          <p:nvPr/>
        </p:nvSpPr>
        <p:spPr>
          <a:xfrm>
            <a:off x="5872163" y="2171700"/>
            <a:ext cx="628650" cy="10429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B797C60-9EB4-155B-AD68-E1B5AFB9F262}"/>
              </a:ext>
            </a:extLst>
          </p:cNvPr>
          <p:cNvSpPr/>
          <p:nvPr/>
        </p:nvSpPr>
        <p:spPr>
          <a:xfrm>
            <a:off x="5872163" y="3325416"/>
            <a:ext cx="628650" cy="771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8AC7B0E5-DF47-C45F-02AA-F8870B734CF6}"/>
              </a:ext>
            </a:extLst>
          </p:cNvPr>
          <p:cNvSpPr/>
          <p:nvPr/>
        </p:nvSpPr>
        <p:spPr>
          <a:xfrm>
            <a:off x="5872163" y="4207671"/>
            <a:ext cx="528637" cy="9358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57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2C794-70ED-9FD3-591C-12A59BE7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2123676"/>
            <a:ext cx="4027169" cy="1600200"/>
          </a:xfrm>
        </p:spPr>
        <p:txBody>
          <a:bodyPr anchor="t">
            <a:normAutofit/>
          </a:bodyPr>
          <a:lstStyle/>
          <a:p>
            <a:r>
              <a:rPr lang="en-US" dirty="0"/>
              <a:t>Partnership and Collaboration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0F7D2F-5760-AD78-935C-BEB685973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680" y="3934224"/>
            <a:ext cx="4030345" cy="19347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A882-B7AE-0BBC-3526-DE7D52C38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Institute for Government (IFG) </a:t>
            </a:r>
            <a:r>
              <a:rPr lang="en-US">
                <a:latin typeface="Arial"/>
                <a:cs typeface="Arial"/>
              </a:rPr>
              <a:t>2020 published a roundtable paper </a:t>
            </a:r>
            <a:r>
              <a:rPr lang="en-US" i="1">
                <a:latin typeface="Arial"/>
                <a:cs typeface="Arial"/>
              </a:rPr>
              <a:t>How to improve collaboration across government.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“</a:t>
            </a:r>
            <a:r>
              <a:rPr lang="en-US" i="1">
                <a:latin typeface="Arial"/>
                <a:cs typeface="Arial"/>
              </a:rPr>
              <a:t>Collaboration is not an end in itself; rather, it is a means of delivering better results for the public by meeting their needs in a seamless way.  According to successive governments, its other benefits include saving money, reducing duplication, and promoting innovation” (IFG, 2020: </a:t>
            </a:r>
            <a:r>
              <a:rPr lang="en-US" i="1" err="1">
                <a:latin typeface="Arial"/>
                <a:cs typeface="Arial"/>
              </a:rPr>
              <a:t>pg</a:t>
            </a:r>
            <a:r>
              <a:rPr lang="en-US" i="1">
                <a:latin typeface="Arial"/>
                <a:cs typeface="Arial"/>
              </a:rPr>
              <a:t> 2)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5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6FD58E-8788-A14C-E699-44E53333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Considerations.......</a:t>
            </a:r>
            <a:endParaRPr lang="en-US" dirty="0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22E69194-03E4-D9E8-7C37-FC51985F2BE7}"/>
              </a:ext>
            </a:extLst>
          </p:cNvPr>
          <p:cNvSpPr/>
          <p:nvPr/>
        </p:nvSpPr>
        <p:spPr>
          <a:xfrm>
            <a:off x="756155" y="1802795"/>
            <a:ext cx="3586162" cy="1271587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en-US" sz="1800" dirty="0"/>
              <a:t>ata collection and evaluation methods.</a:t>
            </a:r>
            <a:endParaRPr lang="en-US" dirty="0"/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956B978E-4E31-B6C9-9540-6918F77AEB01}"/>
              </a:ext>
            </a:extLst>
          </p:cNvPr>
          <p:cNvSpPr/>
          <p:nvPr/>
        </p:nvSpPr>
        <p:spPr>
          <a:xfrm>
            <a:off x="7404100" y="1347238"/>
            <a:ext cx="3833813" cy="108585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Using frameworks &amp; Guidelines to inform decision-making.  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38E10186-AF52-C1C0-E93B-D688F6927AB9}"/>
              </a:ext>
            </a:extLst>
          </p:cNvPr>
          <p:cNvSpPr/>
          <p:nvPr/>
        </p:nvSpPr>
        <p:spPr>
          <a:xfrm>
            <a:off x="1077913" y="5057775"/>
            <a:ext cx="3586162" cy="1271586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Scale, speed &amp; aggregation of budget cuts.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F7F260D-6F58-1B1F-BBDD-7341D6E07585}"/>
              </a:ext>
            </a:extLst>
          </p:cNvPr>
          <p:cNvSpPr/>
          <p:nvPr/>
        </p:nvSpPr>
        <p:spPr>
          <a:xfrm>
            <a:off x="8135143" y="2692662"/>
            <a:ext cx="3486150" cy="1123583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Inequality exacerbation.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103DF593-BE38-3253-44FB-0D73C5FDC002}"/>
              </a:ext>
            </a:extLst>
          </p:cNvPr>
          <p:cNvSpPr/>
          <p:nvPr/>
        </p:nvSpPr>
        <p:spPr>
          <a:xfrm>
            <a:off x="4432976" y="3789993"/>
            <a:ext cx="3371058" cy="138588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Double (or triple) –whammy, multiple silo budget cuts.  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335D423D-203A-53F4-AA3B-56173C5625F4}"/>
              </a:ext>
            </a:extLst>
          </p:cNvPr>
          <p:cNvSpPr/>
          <p:nvPr/>
        </p:nvSpPr>
        <p:spPr>
          <a:xfrm>
            <a:off x="4530379" y="2236024"/>
            <a:ext cx="3071812" cy="1123584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Role of the third sector. 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93E9EF53-D989-23FF-5C2F-93AEC6181F4C}"/>
              </a:ext>
            </a:extLst>
          </p:cNvPr>
          <p:cNvSpPr/>
          <p:nvPr/>
        </p:nvSpPr>
        <p:spPr>
          <a:xfrm>
            <a:off x="570707" y="3457574"/>
            <a:ext cx="3071812" cy="1271586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Short-Term vs Long-Term Policy Objectives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73BC1A62-CEB0-BEF1-FF2B-58A542C21957}"/>
              </a:ext>
            </a:extLst>
          </p:cNvPr>
          <p:cNvSpPr/>
          <p:nvPr/>
        </p:nvSpPr>
        <p:spPr>
          <a:xfrm>
            <a:off x="8174039" y="4578264"/>
            <a:ext cx="3586160" cy="138588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Efficiency savings and public service reconfiguration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2F1CCEAF-00A9-F987-23C9-3643F196E033}"/>
              </a:ext>
            </a:extLst>
          </p:cNvPr>
          <p:cNvSpPr/>
          <p:nvPr/>
        </p:nvSpPr>
        <p:spPr>
          <a:xfrm>
            <a:off x="3879562" y="1092633"/>
            <a:ext cx="3572958" cy="1018757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Evaluating Policy </a:t>
            </a:r>
          </a:p>
        </p:txBody>
      </p:sp>
    </p:spTree>
    <p:extLst>
      <p:ext uri="{BB962C8B-B14F-4D97-AF65-F5344CB8AC3E}">
        <p14:creationId xmlns:p14="http://schemas.microsoft.com/office/powerpoint/2010/main" val="2070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UofG colours">
      <a:dk1>
        <a:srgbClr val="003865"/>
      </a:dk1>
      <a:lt1>
        <a:srgbClr val="FFFFFE"/>
      </a:lt1>
      <a:dk2>
        <a:srgbClr val="000000"/>
      </a:dk2>
      <a:lt2>
        <a:srgbClr val="7D2238"/>
      </a:lt2>
      <a:accent1>
        <a:srgbClr val="0075B0"/>
      </a:accent1>
      <a:accent2>
        <a:srgbClr val="5B4D93"/>
      </a:accent2>
      <a:accent3>
        <a:srgbClr val="CF1C20"/>
      </a:accent3>
      <a:accent4>
        <a:srgbClr val="00833C"/>
      </a:accent4>
      <a:accent5>
        <a:srgbClr val="BE4D00"/>
      </a:accent5>
      <a:accent6>
        <a:srgbClr val="951271"/>
      </a:accent6>
      <a:hlink>
        <a:srgbClr val="584B3D"/>
      </a:hlink>
      <a:folHlink>
        <a:srgbClr val="0068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1AF5F2-503D-2641-86A1-09AD8919EA9C}" vid="{A816E7D6-9491-074F-A4D5-6596497DAC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7690</TotalTime>
  <Words>744</Words>
  <Application>Microsoft Macintosh PowerPoint</Application>
  <PresentationFormat>Widescreen</PresentationFormat>
  <Paragraphs>108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Dr Claire MacRae, Senior Lecturer in Public Policy Centre for Public Policy     </vt:lpstr>
      <vt:lpstr>Overview of Workshop</vt:lpstr>
      <vt:lpstr>Context: Landscape of Budgetary Cutbacks </vt:lpstr>
      <vt:lpstr>Efficiency Savings</vt:lpstr>
      <vt:lpstr>Tackling UK Budgetary Cuts: Making Decisions </vt:lpstr>
      <vt:lpstr>Impact of Budget Cuts &amp; Decision-Making</vt:lpstr>
      <vt:lpstr>Tools Available in Decision-Making Wider Social Risk Implications</vt:lpstr>
      <vt:lpstr>Partnership and Collaboration </vt:lpstr>
      <vt:lpstr>Considerations.......</vt:lpstr>
      <vt:lpstr>Discussion Q1.</vt:lpstr>
      <vt:lpstr>Michelle's Story </vt:lpstr>
      <vt:lpstr>Michelle's Story </vt:lpstr>
      <vt:lpstr>Discussion Q2.​</vt:lpstr>
      <vt:lpstr>Thank you!   Claire.MacRae@glasgow.ac.uk  Centre for Public Policy IPPO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Claire MacRae</cp:lastModifiedBy>
  <cp:revision>51</cp:revision>
  <dcterms:created xsi:type="dcterms:W3CDTF">2021-01-06T14:22:07Z</dcterms:created>
  <dcterms:modified xsi:type="dcterms:W3CDTF">2024-01-19T13:18:55Z</dcterms:modified>
  <cp:category/>
</cp:coreProperties>
</file>